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 id="2147483884" r:id="rId6"/>
    <p:sldMasterId id="2147483896" r:id="rId7"/>
  </p:sldMasterIdLst>
  <p:notesMasterIdLst>
    <p:notesMasterId r:id="rId85"/>
  </p:notesMasterIdLst>
  <p:handoutMasterIdLst>
    <p:handoutMasterId r:id="rId86"/>
  </p:handoutMasterIdLst>
  <p:sldIdLst>
    <p:sldId id="919" r:id="rId8"/>
    <p:sldId id="1096" r:id="rId9"/>
    <p:sldId id="1099" r:id="rId10"/>
    <p:sldId id="1095" r:id="rId11"/>
    <p:sldId id="1038" r:id="rId12"/>
    <p:sldId id="1128" r:id="rId13"/>
    <p:sldId id="1028" r:id="rId14"/>
    <p:sldId id="1044" r:id="rId15"/>
    <p:sldId id="1119" r:id="rId16"/>
    <p:sldId id="1045" r:id="rId17"/>
    <p:sldId id="1046" r:id="rId18"/>
    <p:sldId id="1129" r:id="rId19"/>
    <p:sldId id="1047" r:id="rId20"/>
    <p:sldId id="1122" r:id="rId21"/>
    <p:sldId id="1004" r:id="rId22"/>
    <p:sldId id="1005" r:id="rId23"/>
    <p:sldId id="1048" r:id="rId24"/>
    <p:sldId id="1130" r:id="rId25"/>
    <p:sldId id="1051" r:id="rId26"/>
    <p:sldId id="1052" r:id="rId27"/>
    <p:sldId id="1127" r:id="rId28"/>
    <p:sldId id="1126" r:id="rId29"/>
    <p:sldId id="1087" r:id="rId30"/>
    <p:sldId id="1050" r:id="rId31"/>
    <p:sldId id="1134" r:id="rId32"/>
    <p:sldId id="1135" r:id="rId33"/>
    <p:sldId id="1136" r:id="rId34"/>
    <p:sldId id="1138" r:id="rId35"/>
    <p:sldId id="1137" r:id="rId36"/>
    <p:sldId id="1098" r:id="rId37"/>
    <p:sldId id="1088" r:id="rId38"/>
    <p:sldId id="1058" r:id="rId39"/>
    <p:sldId id="1059" r:id="rId40"/>
    <p:sldId id="1060" r:id="rId41"/>
    <p:sldId id="1061" r:id="rId42"/>
    <p:sldId id="1062" r:id="rId43"/>
    <p:sldId id="1069" r:id="rId44"/>
    <p:sldId id="1070" r:id="rId45"/>
    <p:sldId id="1081" r:id="rId46"/>
    <p:sldId id="1074" r:id="rId47"/>
    <p:sldId id="1075" r:id="rId48"/>
    <p:sldId id="1083" r:id="rId49"/>
    <p:sldId id="1085" r:id="rId50"/>
    <p:sldId id="1175" r:id="rId51"/>
    <p:sldId id="1111" r:id="rId52"/>
    <p:sldId id="1120" r:id="rId53"/>
    <p:sldId id="1121" r:id="rId54"/>
    <p:sldId id="1105" r:id="rId55"/>
    <p:sldId id="1152" r:id="rId56"/>
    <p:sldId id="1176" r:id="rId57"/>
    <p:sldId id="1153" r:id="rId58"/>
    <p:sldId id="1154" r:id="rId59"/>
    <p:sldId id="1155" r:id="rId60"/>
    <p:sldId id="1156" r:id="rId61"/>
    <p:sldId id="1157" r:id="rId62"/>
    <p:sldId id="1158" r:id="rId63"/>
    <p:sldId id="1159" r:id="rId64"/>
    <p:sldId id="1160" r:id="rId65"/>
    <p:sldId id="1161" r:id="rId66"/>
    <p:sldId id="1162" r:id="rId67"/>
    <p:sldId id="1163" r:id="rId68"/>
    <p:sldId id="1164" r:id="rId69"/>
    <p:sldId id="1165" r:id="rId70"/>
    <p:sldId id="1166" r:id="rId71"/>
    <p:sldId id="1167" r:id="rId72"/>
    <p:sldId id="1106" r:id="rId73"/>
    <p:sldId id="1107" r:id="rId74"/>
    <p:sldId id="1133" r:id="rId75"/>
    <p:sldId id="1110" r:id="rId76"/>
    <p:sldId id="1112" r:id="rId77"/>
    <p:sldId id="1113" r:id="rId78"/>
    <p:sldId id="1114" r:id="rId79"/>
    <p:sldId id="1108" r:id="rId80"/>
    <p:sldId id="1118" r:id="rId81"/>
    <p:sldId id="1151" r:id="rId82"/>
    <p:sldId id="945" r:id="rId83"/>
    <p:sldId id="999" r:id="rId84"/>
  </p:sldIdLst>
  <p:sldSz cx="12192000" cy="6858000"/>
  <p:notesSz cx="6858000" cy="9144000"/>
  <p:embeddedFontLst>
    <p:embeddedFont>
      <p:font typeface="Lucida Console" panose="020B0609040504020204" pitchFamily="49" charset="0"/>
      <p:regular r:id="rId87"/>
    </p:embeddedFont>
    <p:embeddedFont>
      <p:font typeface="Candara" panose="020E0502030303020204" pitchFamily="34" charset="0"/>
      <p:regular r:id="rId88"/>
      <p:bold r:id="rId89"/>
      <p:italic r:id="rId90"/>
      <p:boldItalic r:id="rId91"/>
    </p:embeddedFont>
    <p:embeddedFont>
      <p:font typeface="Helvetica" panose="020B0604020202020204" pitchFamily="34" charset="0"/>
      <p:regular r:id="rId92"/>
      <p:bold r:id="rId93"/>
      <p:italic r:id="rId94"/>
      <p:boldItalic r:id="rId95"/>
    </p:embeddedFont>
    <p:embeddedFont>
      <p:font typeface="Segoe Light" panose="020B0604020202020204" charset="0"/>
      <p:regular r:id="rId96"/>
      <p:italic r:id="rId97"/>
    </p:embeddedFont>
    <p:embeddedFont>
      <p:font typeface="Calibri" panose="020F0502020204030204" pitchFamily="34" charset="0"/>
      <p:regular r:id="rId98"/>
      <p:bold r:id="rId99"/>
      <p:italic r:id="rId100"/>
      <p:boldItalic r:id="rId101"/>
    </p:embeddedFont>
    <p:embeddedFont>
      <p:font typeface="Segoe UI Light" panose="020B0502040204020203" pitchFamily="34" charset="0"/>
      <p:regular r:id="rId102"/>
      <p:italic r:id="rId103"/>
    </p:embeddedFont>
    <p:embeddedFont>
      <p:font typeface="Segoe UI" panose="020B0502040204020203" pitchFamily="34" charset="0"/>
      <p:regular r:id="rId104"/>
      <p:bold r:id="rId105"/>
      <p:italic r:id="rId106"/>
      <p:boldItalic r:id="rId107"/>
    </p:embeddedFont>
    <p:embeddedFont>
      <p:font typeface="Consolas" panose="020B0609020204030204" pitchFamily="49" charset="0"/>
      <p:regular r:id="rId108"/>
      <p:bold r:id="rId109"/>
      <p:italic r:id="rId110"/>
      <p:boldItalic r:id="rId111"/>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333333"/>
    <a:srgbClr val="FFFFFF"/>
    <a:srgbClr val="429A16"/>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0" autoAdjust="0"/>
    <p:restoredTop sz="96105" autoAdjust="0"/>
  </p:normalViewPr>
  <p:slideViewPr>
    <p:cSldViewPr snapToGrid="0">
      <p:cViewPr varScale="1">
        <p:scale>
          <a:sx n="71" d="100"/>
          <a:sy n="71" d="100"/>
        </p:scale>
        <p:origin x="462" y="60"/>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font" Target="fonts/font3.fntdata"/><Relationship Id="rId112" Type="http://schemas.openxmlformats.org/officeDocument/2006/relationships/presProps" Target="presProps.xml"/><Relationship Id="rId16" Type="http://schemas.openxmlformats.org/officeDocument/2006/relationships/slide" Target="slides/slide9.xml"/><Relationship Id="rId107" Type="http://schemas.openxmlformats.org/officeDocument/2006/relationships/font" Target="fonts/font21.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font" Target="fonts/font1.fntdata"/><Relationship Id="rId102" Type="http://schemas.openxmlformats.org/officeDocument/2006/relationships/font" Target="fonts/font16.fntdata"/><Relationship Id="rId110" Type="http://schemas.openxmlformats.org/officeDocument/2006/relationships/font" Target="fonts/font24.fntdata"/><Relationship Id="rId115"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font" Target="fonts/font14.fntdata"/><Relationship Id="rId105" Type="http://schemas.openxmlformats.org/officeDocument/2006/relationships/font" Target="fonts/font19.fntdata"/><Relationship Id="rId113"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notesMaster" Target="notesMasters/notesMaster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font" Target="fonts/font17.fntdata"/><Relationship Id="rId108" Type="http://schemas.openxmlformats.org/officeDocument/2006/relationships/font" Target="fonts/font22.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1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20.fntdata"/><Relationship Id="rId114"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handoutMaster" Target="handoutMasters/handout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23.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2.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237682416"/>
        <c:axId val="237683592"/>
      </c:lineChart>
      <c:catAx>
        <c:axId val="237682416"/>
        <c:scaling>
          <c:orientation val="minMax"/>
        </c:scaling>
        <c:delete val="0"/>
        <c:axPos val="b"/>
        <c:majorTickMark val="out"/>
        <c:minorTickMark val="none"/>
        <c:tickLblPos val="nextTo"/>
        <c:crossAx val="237683592"/>
        <c:crosses val="autoZero"/>
        <c:auto val="1"/>
        <c:lblAlgn val="ctr"/>
        <c:lblOffset val="100"/>
        <c:noMultiLvlLbl val="0"/>
      </c:catAx>
      <c:valAx>
        <c:axId val="237683592"/>
        <c:scaling>
          <c:orientation val="minMax"/>
        </c:scaling>
        <c:delete val="1"/>
        <c:axPos val="l"/>
        <c:numFmt formatCode="General" sourceLinked="1"/>
        <c:majorTickMark val="out"/>
        <c:minorTickMark val="none"/>
        <c:tickLblPos val="nextTo"/>
        <c:crossAx val="237682416"/>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 is open, cross-platform, independent</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smtClean="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smtClean="0">
              <a:latin typeface="Segoe UI Light" panose="020B0502040204020203" pitchFamily="34" charset="0"/>
            </a:rPr>
            <a:t>F# 4.0 is under way</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err="1" smtClean="0">
              <a:latin typeface="Segoe UI Light" panose="020B0502040204020203" pitchFamily="34" charset="0"/>
            </a:rPr>
            <a:t>Debian</a:t>
          </a:r>
          <a:r>
            <a:rPr lang="en-GB" b="0" u="none" dirty="0" smtClean="0">
              <a:latin typeface="Segoe UI Light" panose="020B0502040204020203" pitchFamily="34" charset="0"/>
            </a:rPr>
            <a:t> and other packages for Linux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smtClean="0">
              <a:latin typeface="Segoe UI Light" panose="020B0502040204020203" pitchFamily="34" charset="0"/>
            </a:rPr>
            <a:t>The F# language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smtClean="0">
              <a:latin typeface="Segoe UI Light" panose="020B0502040204020203" pitchFamily="34" charset="0"/>
            </a:rPr>
            <a:t>The F# community is very “self-empowered”</a:t>
          </a: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u="none" baseline="0" dirty="0" smtClean="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smtClean="0">
              <a:latin typeface="Segoe UI Light" panose="020B0502040204020203" pitchFamily="34" charset="0"/>
            </a:rPr>
            <a:t>The Visual F# Tools are </a:t>
          </a:r>
          <a:r>
            <a:rPr lang="en-GB" b="0" u="none" dirty="0" smtClean="0">
              <a:latin typeface="Segoe UI Light" panose="020B0502040204020203" pitchFamily="34" charset="0"/>
            </a:rPr>
            <a:t>professional</a:t>
          </a:r>
          <a:r>
            <a:rPr lang="en-GB" dirty="0" smtClean="0">
              <a:latin typeface="Segoe UI Light" panose="020B0502040204020203" pitchFamily="34" charset="0"/>
            </a:rPr>
            <a:t> tools for Windows and Azure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dirty="0" err="1" smtClean="0">
              <a:latin typeface="Segoe UI Light" panose="020B0502040204020203" pitchFamily="34" charset="0"/>
            </a:rPr>
            <a:t>Xamarin</a:t>
          </a:r>
          <a:r>
            <a:rPr lang="en-GB" b="0" u="none" baseline="0" dirty="0" smtClean="0">
              <a:latin typeface="Segoe UI Light" panose="020B0502040204020203" pitchFamily="34" charset="0"/>
            </a:rPr>
            <a:t> 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9">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t>
        <a:bodyPr/>
        <a:lstStyle/>
        <a:p>
          <a:endParaRPr lang="en-GB"/>
        </a:p>
      </dgm:t>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t>
        <a:bodyPr/>
        <a:lstStyle/>
        <a:p>
          <a:endParaRPr lang="en-GB"/>
        </a:p>
      </dgm:t>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t>
        <a:bodyPr/>
        <a:lstStyle/>
        <a:p>
          <a:endParaRPr lang="en-GB"/>
        </a:p>
      </dgm:t>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t>
        <a:bodyPr/>
        <a:lstStyle/>
        <a:p>
          <a:endParaRPr lang="en-GB"/>
        </a:p>
      </dgm:t>
    </dgm:pt>
  </dgm:ptLst>
  <dgm:cxnLst>
    <dgm:cxn modelId="{D0724997-6C8C-4F9C-8E79-36788D89F7C9}" type="presOf" srcId="{01DAB278-5C8C-4E71-8FFB-19B6D16E0324}" destId="{C74EC330-05F3-47AC-A5BF-0DC71ACE6964}" srcOrd="0" destOrd="0" presId="urn:microsoft.com/office/officeart/2005/8/layout/default"/>
    <dgm:cxn modelId="{8B549E16-53E4-4F09-B069-DE0AF86B2EF1}" type="presOf" srcId="{99DDF2FC-920D-4C4D-9879-581E042ED7BA}" destId="{5DBDC61F-9554-4F83-A359-6FE8F2984F77}" srcOrd="0" destOrd="0" presId="urn:microsoft.com/office/officeart/2005/8/layout/default"/>
    <dgm:cxn modelId="{6D7FC63B-01A7-45DC-993F-41826F01F379}" type="presOf" srcId="{34E93DDE-D099-4CA2-863C-7319E600DBE4}" destId="{84BBAD3E-47E3-429D-AF91-8056E7C916A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CD70E759-3D15-4C8D-9938-123BD64C3487}" type="presOf" srcId="{8876AE51-7D57-4B62-A5B5-787005D2FA85}" destId="{1186CC94-DC70-4D57-A77D-37EDB4FD06E7}"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76A3F227-4278-4744-A7F5-E24077987939}" srcId="{34E93DDE-D099-4CA2-863C-7319E600DBE4}" destId="{8876AE51-7D57-4B62-A5B5-787005D2FA85}" srcOrd="6" destOrd="0" parTransId="{35C921C9-8E3C-46C0-86C5-9E55AF898589}" sibTransId="{FED8E5D6-AEE2-4A91-9D8A-792210C27CDF}"/>
    <dgm:cxn modelId="{3D1A1651-3618-4B95-ADDD-98D68F148B2B}" srcId="{34E93DDE-D099-4CA2-863C-7319E600DBE4}" destId="{E57BB202-9091-4158-8EAE-95A0444981A3}" srcOrd="2" destOrd="0" parTransId="{BACDC0ED-BEA1-4193-957E-98357533EE11}" sibTransId="{7348227B-851A-4A99-BE8D-379BC491C0E5}"/>
    <dgm:cxn modelId="{2D9D705A-B4E9-4303-99D9-DDD70EDC56F1}" type="presOf" srcId="{A6AE4F78-536A-4EFD-8FEF-3AB9BE847C3E}" destId="{26173910-6CAB-4A25-AC9D-B4857C42D832}" srcOrd="0" destOrd="0" presId="urn:microsoft.com/office/officeart/2005/8/layout/default"/>
    <dgm:cxn modelId="{6BB929B3-2ADD-426E-AD3B-3EF2BB1DAE2C}" type="presOf" srcId="{56328013-0983-4355-B5E7-5999E5FA6DA7}" destId="{3BA32929-EE9C-4E0C-85E5-8B6344E85F5D}" srcOrd="0" destOrd="0" presId="urn:microsoft.com/office/officeart/2005/8/layout/default"/>
    <dgm:cxn modelId="{BB804F71-9F44-4E4A-AD6E-2F797D21AE36}" type="presOf" srcId="{E57BB202-9091-4158-8EAE-95A0444981A3}" destId="{D3EB88B9-0AA2-4E01-A4D0-65EDC49182AA}" srcOrd="0" destOrd="0" presId="urn:microsoft.com/office/officeart/2005/8/layout/default"/>
    <dgm:cxn modelId="{C861BE4C-C6AD-4C55-9EAA-D6BF276F839E}" srcId="{34E93DDE-D099-4CA2-863C-7319E600DBE4}" destId="{01DAB278-5C8C-4E71-8FFB-19B6D16E0324}" srcOrd="8" destOrd="0" parTransId="{4B09FCB9-E8C7-43C1-A366-115553E54408}" sibTransId="{D1C7220A-C795-4BE4-A429-A7EE38026E9D}"/>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4930BE42-1468-4BBD-879D-3F43DDD2D45A}" srcId="{34E93DDE-D099-4CA2-863C-7319E600DBE4}" destId="{B5288307-4EB9-4FF3-A2B2-7824DF00D2A8}" srcOrd="7" destOrd="0" parTransId="{CDEF82C4-1838-46B0-8B1F-6DF1AFAD8D16}" sibTransId="{50B2E2E4-5871-4666-840A-24EBF8275690}"/>
    <dgm:cxn modelId="{798E3D3F-9658-436A-B40E-8CB84DD3A8B7}" type="presOf" srcId="{B5288307-4EB9-4FF3-A2B2-7824DF00D2A8}" destId="{8DF07D46-6FCE-4D78-BE30-6F59EF76CF27}"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FA051419-CB1B-46A2-ABFC-9DC855266E37}" srcId="{34E93DDE-D099-4CA2-863C-7319E600DBE4}" destId="{3869B0B3-C26C-4A22-9117-C6E016928014}" srcOrd="5" destOrd="0" parTransId="{16D56DCA-7331-4EBD-AA8E-1517B18ED81A}" sibTransId="{797E255E-CDA6-4A5D-89D8-D0A811593FF7}"/>
    <dgm:cxn modelId="{7FA12739-6119-4CCB-B338-9564E39FC446}" srcId="{34E93DDE-D099-4CA2-863C-7319E600DBE4}" destId="{99DDF2FC-920D-4C4D-9879-581E042ED7BA}" srcOrd="0" destOrd="0" parTransId="{EDBBF7CC-4D1D-4EDD-B9E3-9266AC4669D3}" sibTransId="{E1578FFA-F8D4-48C3-B907-9BA312267A07}"/>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Resolving opposites is at the heart of applied language design</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6AD00E4-6B2C-48E3-9B25-E3356812D19B}">
      <dgm:prSet/>
      <dgm:spPr/>
      <dgm:t>
        <a:bodyPr/>
        <a:lstStyle/>
        <a:p>
          <a:pPr rtl="0"/>
          <a:r>
            <a:rPr lang="en-GB" b="0" u="none" dirty="0" smtClean="0">
              <a:latin typeface="Segoe UI Light" panose="020B0502040204020203" pitchFamily="34" charset="0"/>
            </a:rPr>
            <a:t>Opposites come in all shapes and flavours</a:t>
          </a:r>
          <a:endParaRPr lang="en-GB" b="0" u="none"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CB66138B-28ED-4F93-9E42-3C4D1FC631DA}">
      <dgm:prSet/>
      <dgm:spPr/>
      <dgm:t>
        <a:bodyPr/>
        <a:lstStyle/>
        <a:p>
          <a:pPr rtl="0"/>
          <a:r>
            <a:rPr lang="en-GB" b="0" baseline="0" dirty="0" smtClean="0">
              <a:latin typeface="Segoe UI Light" panose="020B0502040204020203" pitchFamily="34" charset="0"/>
            </a:rPr>
            <a:t>F# finds new synthesis in areas crucial to the practical application of FP</a:t>
          </a:r>
          <a:endParaRPr lang="en-GB" b="0" u="none" dirty="0">
            <a:latin typeface="Segoe UI Light" panose="020B0502040204020203" pitchFamily="34" charset="0"/>
          </a:endParaRPr>
        </a:p>
      </dgm:t>
    </dgm:pt>
    <dgm:pt modelId="{3C79B0B8-F8C0-4ECC-BDA6-C38EB35D7042}" type="parTrans" cxnId="{E5D09DE6-9CA5-4695-B4B7-2E7252039499}">
      <dgm:prSet/>
      <dgm:spPr/>
      <dgm:t>
        <a:bodyPr/>
        <a:lstStyle/>
        <a:p>
          <a:endParaRPr lang="en-GB"/>
        </a:p>
      </dgm:t>
    </dgm:pt>
    <dgm:pt modelId="{81D585DC-AFC0-45E7-8D67-5D60ECA8D98D}" type="sibTrans" cxnId="{E5D09DE6-9CA5-4695-B4B7-2E7252039499}">
      <dgm:prSet/>
      <dgm:spPr/>
      <dgm:t>
        <a:bodyPr/>
        <a:lstStyle/>
        <a:p>
          <a:endParaRPr lang="en-GB"/>
        </a:p>
      </dgm:t>
    </dgm:pt>
    <dgm:pt modelId="{E670D4BB-22F9-4F46-BED9-6D73612B4834}">
      <dgm:prSet/>
      <dgm:spPr/>
      <dgm:t>
        <a:bodyPr/>
        <a:lstStyle/>
        <a:p>
          <a:pPr rtl="0"/>
          <a:r>
            <a:rPr lang="en-GB" b="0" u="none" dirty="0" smtClean="0">
              <a:latin typeface="Segoe UI Light" panose="020B0502040204020203" pitchFamily="34" charset="0"/>
            </a:rPr>
            <a:t>Find your path!</a:t>
          </a:r>
          <a:endParaRPr lang="en-GB" b="0" u="none" dirty="0">
            <a:latin typeface="Segoe UI Light" panose="020B0502040204020203" pitchFamily="34" charset="0"/>
          </a:endParaRPr>
        </a:p>
      </dgm:t>
    </dgm:pt>
    <dgm:pt modelId="{B73B009F-79D2-499C-8835-24A176E69F0B}" type="parTrans" cxnId="{9FBCDCB2-D14B-4F19-8455-69BFECED27C4}">
      <dgm:prSet/>
      <dgm:spPr/>
      <dgm:t>
        <a:bodyPr/>
        <a:lstStyle/>
        <a:p>
          <a:endParaRPr lang="en-GB"/>
        </a:p>
      </dgm:t>
    </dgm:pt>
    <dgm:pt modelId="{06B0ABAB-2D37-43EA-A40E-9A93A728F405}" type="sibTrans" cxnId="{9FBCDCB2-D14B-4F19-8455-69BFECED27C4}">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4">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03DF18D3-7E95-4346-9BB3-71AB27DE435C}" type="pres">
      <dgm:prSet presAssocID="{16AD00E4-6B2C-48E3-9B25-E3356812D19B}" presName="node" presStyleLbl="node1" presStyleIdx="1" presStyleCnt="4">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t>
        <a:bodyPr/>
        <a:lstStyle/>
        <a:p>
          <a:endParaRPr lang="en-GB"/>
        </a:p>
      </dgm:t>
    </dgm:pt>
    <dgm:pt modelId="{3D61D062-274B-4513-965F-409FA382023E}" type="pres">
      <dgm:prSet presAssocID="{CB66138B-28ED-4F93-9E42-3C4D1FC631DA}" presName="node" presStyleLbl="node1" presStyleIdx="2" presStyleCnt="4">
        <dgm:presLayoutVars>
          <dgm:bulletEnabled val="1"/>
        </dgm:presLayoutVars>
      </dgm:prSet>
      <dgm:spPr/>
      <dgm:t>
        <a:bodyPr/>
        <a:lstStyle/>
        <a:p>
          <a:endParaRPr lang="en-GB"/>
        </a:p>
      </dgm:t>
    </dgm:pt>
    <dgm:pt modelId="{329C7141-CCDA-405F-AB8D-746C0911FC60}" type="pres">
      <dgm:prSet presAssocID="{81D585DC-AFC0-45E7-8D67-5D60ECA8D98D}" presName="sibTrans" presStyleCnt="0"/>
      <dgm:spPr/>
    </dgm:pt>
    <dgm:pt modelId="{8A72452F-C483-41DA-80B9-5CA298062A9D}" type="pres">
      <dgm:prSet presAssocID="{E670D4BB-22F9-4F46-BED9-6D73612B4834}" presName="node" presStyleLbl="node1" presStyleIdx="3" presStyleCnt="4">
        <dgm:presLayoutVars>
          <dgm:bulletEnabled val="1"/>
        </dgm:presLayoutVars>
      </dgm:prSet>
      <dgm:spPr/>
      <dgm:t>
        <a:bodyPr/>
        <a:lstStyle/>
        <a:p>
          <a:endParaRPr lang="en-GB"/>
        </a:p>
      </dgm:t>
    </dgm:pt>
  </dgm:ptLst>
  <dgm:cxnLst>
    <dgm:cxn modelId="{E5D09DE6-9CA5-4695-B4B7-2E7252039499}" srcId="{34E93DDE-D099-4CA2-863C-7319E600DBE4}" destId="{CB66138B-28ED-4F93-9E42-3C4D1FC631DA}" srcOrd="2" destOrd="0" parTransId="{3C79B0B8-F8C0-4ECC-BDA6-C38EB35D7042}" sibTransId="{81D585DC-AFC0-45E7-8D67-5D60ECA8D98D}"/>
    <dgm:cxn modelId="{7AA8309E-0C3F-4879-9F17-7641FA182E80}" type="presOf" srcId="{16AD00E4-6B2C-48E3-9B25-E3356812D19B}" destId="{03DF18D3-7E95-4346-9BB3-71AB27DE435C}" srcOrd="0" destOrd="0" presId="urn:microsoft.com/office/officeart/2005/8/layout/default"/>
    <dgm:cxn modelId="{45F43BD9-A7D4-4EEE-B5A5-BB63E85F30DF}" type="presOf" srcId="{CB66138B-28ED-4F93-9E42-3C4D1FC631DA}" destId="{3D61D062-274B-4513-965F-409FA382023E}" srcOrd="0" destOrd="0" presId="urn:microsoft.com/office/officeart/2005/8/layout/default"/>
    <dgm:cxn modelId="{1CF2CDFD-722C-46F0-B340-FB1BF982620A}" type="presOf" srcId="{E670D4BB-22F9-4F46-BED9-6D73612B4834}" destId="{8A72452F-C483-41DA-80B9-5CA298062A9D}" srcOrd="0" destOrd="0" presId="urn:microsoft.com/office/officeart/2005/8/layout/default"/>
    <dgm:cxn modelId="{4126684E-E164-4DD6-9EDB-FDE34A9ED3D5}" type="presOf" srcId="{99DDF2FC-920D-4C4D-9879-581E042ED7BA}" destId="{5DBDC61F-9554-4F83-A359-6FE8F2984F77}"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30DC7A3B-044F-4647-BD3F-AEC9D9C56027}" srcId="{34E93DDE-D099-4CA2-863C-7319E600DBE4}" destId="{16AD00E4-6B2C-48E3-9B25-E3356812D19B}" srcOrd="1" destOrd="0" parTransId="{A8089564-5166-40A2-AD1F-9FB8D10F5E2A}" sibTransId="{698B9429-D765-4282-8D46-4FB5A08F9990}"/>
    <dgm:cxn modelId="{DC41ACA7-DFCF-46B7-A5C0-58F69785AF78}" type="presOf" srcId="{34E93DDE-D099-4CA2-863C-7319E600DBE4}" destId="{84BBAD3E-47E3-429D-AF91-8056E7C916A7}" srcOrd="0" destOrd="0" presId="urn:microsoft.com/office/officeart/2005/8/layout/default"/>
    <dgm:cxn modelId="{9FBCDCB2-D14B-4F19-8455-69BFECED27C4}" srcId="{34E93DDE-D099-4CA2-863C-7319E600DBE4}" destId="{E670D4BB-22F9-4F46-BED9-6D73612B4834}" srcOrd="3" destOrd="0" parTransId="{B73B009F-79D2-499C-8835-24A176E69F0B}" sibTransId="{06B0ABAB-2D37-43EA-A40E-9A93A728F405}"/>
    <dgm:cxn modelId="{24DAD4EA-DB17-46B6-800F-240FB132EAAF}" type="presParOf" srcId="{84BBAD3E-47E3-429D-AF91-8056E7C916A7}" destId="{5DBDC61F-9554-4F83-A359-6FE8F2984F77}" srcOrd="0" destOrd="0" presId="urn:microsoft.com/office/officeart/2005/8/layout/default"/>
    <dgm:cxn modelId="{5C0FFACF-DE99-4105-A576-91DA03D5D5A2}" type="presParOf" srcId="{84BBAD3E-47E3-429D-AF91-8056E7C916A7}" destId="{8434AF5F-A31D-4FF4-8F5A-458E6D8F3588}" srcOrd="1" destOrd="0" presId="urn:microsoft.com/office/officeart/2005/8/layout/default"/>
    <dgm:cxn modelId="{F37C00E1-6BE0-46F5-98E9-807E65177036}" type="presParOf" srcId="{84BBAD3E-47E3-429D-AF91-8056E7C916A7}" destId="{03DF18D3-7E95-4346-9BB3-71AB27DE435C}" srcOrd="2" destOrd="0" presId="urn:microsoft.com/office/officeart/2005/8/layout/default"/>
    <dgm:cxn modelId="{0E2AD4C1-8103-405A-AC63-B448AE6735AE}" type="presParOf" srcId="{84BBAD3E-47E3-429D-AF91-8056E7C916A7}" destId="{3265C4AD-5AA2-4080-99F2-74CBE06D22C1}" srcOrd="3" destOrd="0" presId="urn:microsoft.com/office/officeart/2005/8/layout/default"/>
    <dgm:cxn modelId="{56BF8B4E-244C-40BE-8F24-010C03C9C528}" type="presParOf" srcId="{84BBAD3E-47E3-429D-AF91-8056E7C916A7}" destId="{3D61D062-274B-4513-965F-409FA382023E}" srcOrd="4" destOrd="0" presId="urn:microsoft.com/office/officeart/2005/8/layout/default"/>
    <dgm:cxn modelId="{118226B0-48A8-4CDE-AC00-4681EAEA6F85}" type="presParOf" srcId="{84BBAD3E-47E3-429D-AF91-8056E7C916A7}" destId="{329C7141-CCDA-405F-AB8D-746C0911FC60}" srcOrd="5" destOrd="0" presId="urn:microsoft.com/office/officeart/2005/8/layout/default"/>
    <dgm:cxn modelId="{AFB0F36C-92A4-444B-B9E9-5FF5A7A8281C}" type="presParOf" srcId="{84BBAD3E-47E3-429D-AF91-8056E7C916A7}" destId="{8A72452F-C483-41DA-80B9-5CA298062A9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1268667" y="103"/>
          <a:ext cx="4070128" cy="244207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u="none" kern="1200" dirty="0" smtClean="0">
              <a:latin typeface="Segoe UI Light" panose="020B0502040204020203" pitchFamily="34" charset="0"/>
            </a:rPr>
            <a:t>Resolving opposites is at the heart of applied language design</a:t>
          </a:r>
          <a:endParaRPr lang="en-GB" sz="3200" b="0" u="none" kern="1200" dirty="0">
            <a:latin typeface="Segoe UI Light" panose="020B0502040204020203" pitchFamily="34" charset="0"/>
          </a:endParaRPr>
        </a:p>
      </dsp:txBody>
      <dsp:txXfrm>
        <a:off x="1268667" y="103"/>
        <a:ext cx="4070128" cy="2442076"/>
      </dsp:txXfrm>
    </dsp:sp>
    <dsp:sp modelId="{03DF18D3-7E95-4346-9BB3-71AB27DE435C}">
      <dsp:nvSpPr>
        <dsp:cNvPr id="0" name=""/>
        <dsp:cNvSpPr/>
      </dsp:nvSpPr>
      <dsp:spPr>
        <a:xfrm>
          <a:off x="5745808" y="103"/>
          <a:ext cx="4070128" cy="2442076"/>
        </a:xfrm>
        <a:prstGeom prst="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u="none" kern="1200" dirty="0" smtClean="0">
              <a:latin typeface="Segoe UI Light" panose="020B0502040204020203" pitchFamily="34" charset="0"/>
            </a:rPr>
            <a:t>Opposites come in all shapes and flavours</a:t>
          </a:r>
          <a:endParaRPr lang="en-GB" sz="3200" b="0" u="none" kern="1200" dirty="0">
            <a:latin typeface="Segoe UI Light" panose="020B0502040204020203" pitchFamily="34" charset="0"/>
          </a:endParaRPr>
        </a:p>
      </dsp:txBody>
      <dsp:txXfrm>
        <a:off x="5745808" y="103"/>
        <a:ext cx="4070128" cy="2442076"/>
      </dsp:txXfrm>
    </dsp:sp>
    <dsp:sp modelId="{3D61D062-274B-4513-965F-409FA382023E}">
      <dsp:nvSpPr>
        <dsp:cNvPr id="0" name=""/>
        <dsp:cNvSpPr/>
      </dsp:nvSpPr>
      <dsp:spPr>
        <a:xfrm>
          <a:off x="1268667" y="2849193"/>
          <a:ext cx="4070128" cy="2442076"/>
        </a:xfrm>
        <a:prstGeom prst="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Segoe UI Light" panose="020B0502040204020203" pitchFamily="34" charset="0"/>
            </a:rPr>
            <a:t>F# finds new synthesis in areas crucial to the practical application of FP</a:t>
          </a:r>
          <a:endParaRPr lang="en-GB" sz="3200" b="0" u="none" kern="1200" dirty="0">
            <a:latin typeface="Segoe UI Light" panose="020B0502040204020203" pitchFamily="34" charset="0"/>
          </a:endParaRPr>
        </a:p>
      </dsp:txBody>
      <dsp:txXfrm>
        <a:off x="1268667" y="2849193"/>
        <a:ext cx="4070128" cy="2442076"/>
      </dsp:txXfrm>
    </dsp:sp>
    <dsp:sp modelId="{8A72452F-C483-41DA-80B9-5CA298062A9D}">
      <dsp:nvSpPr>
        <dsp:cNvPr id="0" name=""/>
        <dsp:cNvSpPr/>
      </dsp:nvSpPr>
      <dsp:spPr>
        <a:xfrm>
          <a:off x="5745808" y="2849193"/>
          <a:ext cx="4070128" cy="2442076"/>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u="none" kern="1200" dirty="0" smtClean="0">
              <a:latin typeface="Segoe UI Light" panose="020B0502040204020203" pitchFamily="34" charset="0"/>
            </a:rPr>
            <a:t>Find your path!</a:t>
          </a:r>
          <a:endParaRPr lang="en-GB" sz="3200" b="0" u="none" kern="1200" dirty="0">
            <a:latin typeface="Segoe UI Light" panose="020B0502040204020203" pitchFamily="34" charset="0"/>
          </a:endParaRPr>
        </a:p>
      </dsp:txBody>
      <dsp:txXfrm>
        <a:off x="5745808" y="2849193"/>
        <a:ext cx="4070128" cy="244207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7/9/2015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7/9/2015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120858252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430355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746190413"/>
      </p:ext>
    </p:extLst>
  </p:cSld>
  <p:clrMapOvr>
    <a:masterClrMapping/>
  </p:clrMapOv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338950257"/>
      </p:ext>
    </p:extLst>
  </p:cSld>
  <p:clrMapOvr>
    <a:masterClrMapping/>
  </p:clrMapOv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9531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3665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6.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theme" Target="../theme/theme7.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09/07/2015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09/07/2015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hyperlink" Target="http://fslang.uservoice.com/"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3.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bayardrock.github.io/Matlab-Type-Provider/" TargetMode="External"/><Relationship Id="rId1" Type="http://schemas.openxmlformats.org/officeDocument/2006/relationships/slideLayout" Target="../slideLayouts/slideLayout82.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2.xml"/></Relationships>
</file>

<file path=ppt/slides/_rels/slide66.xml.rels><?xml version="1.0" encoding="UTF-8" standalone="yes"?>
<Relationships xmlns="http://schemas.openxmlformats.org/package/2006/relationships"><Relationship Id="rId2" Type="http://schemas.openxmlformats.org/officeDocument/2006/relationships/hyperlink" Target="http://fsharp.github.io/FSharp.Data" TargetMode="Externa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hyperlink" Target="http://github.com/nessos/Vagrant" TargetMode="Externa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hyperlink" Target="http://m-brace.net/" TargetMode="Externa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The F</a:t>
            </a:r>
            <a:r>
              <a:rPr lang="en-GB" sz="5400" smtClean="0">
                <a:sym typeface="Wingdings" pitchFamily="2" charset="2"/>
              </a:rPr>
              <a:t># Path to </a:t>
            </a:r>
            <a:r>
              <a:rPr lang="en-GB" sz="5400" dirty="0" smtClean="0">
                <a:sym typeface="Wingdings" pitchFamily="2" charset="2"/>
              </a:rPr>
              <a:t>Relaxation</a:t>
            </a:r>
          </a:p>
        </p:txBody>
      </p:sp>
      <p:sp>
        <p:nvSpPr>
          <p:cNvPr id="2" name="Text Placeholder 1"/>
          <p:cNvSpPr>
            <a:spLocks noGrp="1"/>
          </p:cNvSpPr>
          <p:nvPr>
            <p:ph type="body" sz="quarter" idx="11"/>
          </p:nvPr>
        </p:nvSpPr>
        <p:spPr>
          <a:xfrm>
            <a:off x="624418" y="3729038"/>
            <a:ext cx="7487807" cy="1687103"/>
          </a:xfrm>
        </p:spPr>
        <p:txBody>
          <a:bodyPr>
            <a:normAutofit fontScale="77500" lnSpcReduction="20000"/>
          </a:bodyPr>
          <a:lstStyle/>
          <a:p>
            <a:pPr>
              <a:lnSpc>
                <a:spcPct val="120000"/>
              </a:lnSpc>
            </a:pPr>
            <a:r>
              <a:rPr lang="en-GB" sz="2800" dirty="0" smtClean="0">
                <a:sym typeface="Wingdings" pitchFamily="2" charset="2"/>
              </a:rPr>
              <a:t>Language Design, Tools, Platforms, Community, Ecosystem, </a:t>
            </a:r>
            <a:r>
              <a:rPr lang="en-GB" sz="2800" dirty="0" err="1" smtClean="0">
                <a:sym typeface="Wingdings" pitchFamily="2" charset="2"/>
              </a:rPr>
              <a:t>Exosystem</a:t>
            </a:r>
            <a:r>
              <a:rPr lang="en-GB" sz="2800" dirty="0" smtClean="0">
                <a:sym typeface="Wingdings" pitchFamily="2" charset="2"/>
              </a:rPr>
              <a:t>, Openness, Cross-platform, …</a:t>
            </a:r>
            <a:endParaRPr lang="en-US" dirty="0" smtClean="0"/>
          </a:p>
          <a:p>
            <a:endParaRPr lang="en-GB" dirty="0" smtClean="0"/>
          </a:p>
          <a:p>
            <a:r>
              <a:rPr lang="en-GB" dirty="0" smtClean="0"/>
              <a:t>Don Syme</a:t>
            </a:r>
          </a:p>
          <a:p>
            <a:r>
              <a:rPr lang="en-GB" dirty="0" smtClean="0"/>
              <a:t>F# Community Contributor and Principal Researcher, Microsoft Research </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23987"/>
          </a:xfrm>
        </p:spPr>
        <p:txBody>
          <a:bodyPr/>
          <a:lstStyle/>
          <a:p>
            <a:r>
              <a:rPr lang="en-GB" sz="4000" dirty="0" smtClean="0">
                <a:latin typeface="Segoe UI Light" panose="020B0502040204020203" pitchFamily="34" charset="0"/>
              </a:rPr>
              <a:t>The F# Approach (also Scala, Swift,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3200" dirty="0" smtClean="0">
                <a:latin typeface="Segoe UI Light" panose="020B0502040204020203" pitchFamily="34" charset="0"/>
              </a:rPr>
              <a:t>Embrace industry-standard </a:t>
            </a:r>
            <a:r>
              <a:rPr lang="en-GB" sz="3200" dirty="0" smtClean="0">
                <a:gradFill>
                  <a:gsLst>
                    <a:gs pos="0">
                      <a:schemeClr val="tx1"/>
                    </a:gs>
                    <a:gs pos="86000">
                      <a:schemeClr val="tx1"/>
                    </a:gs>
                  </a:gsLst>
                  <a:lin ang="5400000" scaled="0"/>
                </a:gradFill>
                <a:latin typeface="Segoe Light" pitchFamily="34" charset="0"/>
              </a:rPr>
              <a:t>runtime layers, and influence them. Keep </a:t>
            </a:r>
            <a:r>
              <a:rPr lang="en-GB" sz="3200" dirty="0" err="1" smtClean="0">
                <a:gradFill>
                  <a:gsLst>
                    <a:gs pos="0">
                      <a:schemeClr val="tx1"/>
                    </a:gs>
                    <a:gs pos="86000">
                      <a:schemeClr val="tx1"/>
                    </a:gs>
                  </a:gsLst>
                  <a:lin ang="5400000" scaled="0"/>
                </a:gradFill>
                <a:latin typeface="Segoe Light" pitchFamily="34" charset="0"/>
              </a:rPr>
              <a:t>exosystem</a:t>
            </a:r>
            <a:r>
              <a:rPr lang="en-GB" sz="3200" dirty="0" smtClean="0">
                <a:gradFill>
                  <a:gsLst>
                    <a:gs pos="0">
                      <a:schemeClr val="tx1"/>
                    </a:gs>
                    <a:gs pos="86000">
                      <a:schemeClr val="tx1"/>
                    </a:gs>
                  </a:gsLst>
                  <a:lin ang="5400000" scaled="0"/>
                </a:gradFill>
                <a:latin typeface="Segoe Light" pitchFamily="34" charset="0"/>
              </a:rPr>
              <a:t> at an appropriate distance. Design with end-to-end </a:t>
            </a:r>
            <a:r>
              <a:rPr lang="en-GB" sz="3200" dirty="0" err="1" smtClean="0">
                <a:gradFill>
                  <a:gsLst>
                    <a:gs pos="0">
                      <a:schemeClr val="tx1"/>
                    </a:gs>
                    <a:gs pos="86000">
                      <a:schemeClr val="tx1"/>
                    </a:gs>
                  </a:gsLst>
                  <a:lin ang="5400000" scaled="0"/>
                </a:gradFill>
                <a:latin typeface="Segoe Light" pitchFamily="34" charset="0"/>
              </a:rPr>
              <a:t>interop</a:t>
            </a:r>
            <a:r>
              <a:rPr lang="en-GB" sz="3200" dirty="0" smtClean="0">
                <a:gradFill>
                  <a:gsLst>
                    <a:gs pos="0">
                      <a:schemeClr val="tx1"/>
                    </a:gs>
                    <a:gs pos="86000">
                      <a:schemeClr val="tx1"/>
                    </a:gs>
                  </a:gsLst>
                  <a:lin ang="5400000" scaled="0"/>
                </a:gradFill>
                <a:latin typeface="Segoe Light" pitchFamily="34" charset="0"/>
              </a:rPr>
              <a:t> </a:t>
            </a:r>
            <a:r>
              <a:rPr lang="en-GB" sz="3200" dirty="0">
                <a:gradFill>
                  <a:gsLst>
                    <a:gs pos="0">
                      <a:schemeClr val="tx1"/>
                    </a:gs>
                    <a:gs pos="86000">
                      <a:schemeClr val="tx1"/>
                    </a:gs>
                  </a:gsLst>
                  <a:lin ang="5400000" scaled="0"/>
                </a:gradFill>
                <a:latin typeface="Segoe Light" pitchFamily="34" charset="0"/>
              </a:rPr>
              <a:t>in mind</a:t>
            </a:r>
            <a:r>
              <a:rPr lang="en-GB" sz="3200" dirty="0" smtClean="0">
                <a:gradFill>
                  <a:gsLst>
                    <a:gs pos="0">
                      <a:schemeClr val="tx1"/>
                    </a:gs>
                    <a:gs pos="86000">
                      <a:schemeClr val="tx1"/>
                    </a:gs>
                  </a:gsLst>
                  <a:lin ang="5400000" scaled="0"/>
                </a:gradFill>
                <a:latin typeface="Segoe Light" pitchFamily="34" charset="0"/>
              </a:rPr>
              <a:t>. Compromise where needed.</a:t>
            </a:r>
            <a:br>
              <a:rPr lang="en-GB" sz="3200" dirty="0" smtClean="0">
                <a:gradFill>
                  <a:gsLst>
                    <a:gs pos="0">
                      <a:schemeClr val="tx1"/>
                    </a:gs>
                    <a:gs pos="86000">
                      <a:schemeClr val="tx1"/>
                    </a:gs>
                  </a:gsLst>
                  <a:lin ang="5400000" scaled="0"/>
                </a:gradFill>
                <a:latin typeface="Segoe Light" pitchFamily="34" charset="0"/>
              </a:rPr>
            </a:br>
            <a:r>
              <a:rPr lang="en-GB" sz="3200" dirty="0">
                <a:gradFill>
                  <a:gsLst>
                    <a:gs pos="0">
                      <a:schemeClr val="tx1"/>
                    </a:gs>
                    <a:gs pos="86000">
                      <a:schemeClr val="tx1"/>
                    </a:gs>
                  </a:gsLst>
                  <a:lin ang="5400000" scaled="0"/>
                </a:gradFill>
                <a:latin typeface="Segoe Light" pitchFamily="34" charset="0"/>
              </a:rPr>
              <a:t/>
            </a:r>
            <a:br>
              <a:rPr lang="en-GB" sz="3200" dirty="0">
                <a:gradFill>
                  <a:gsLst>
                    <a:gs pos="0">
                      <a:schemeClr val="tx1"/>
                    </a:gs>
                    <a:gs pos="86000">
                      <a:schemeClr val="tx1"/>
                    </a:gs>
                  </a:gsLst>
                  <a:lin ang="5400000" scaled="0"/>
                </a:gradFill>
                <a:latin typeface="Segoe Light" pitchFamily="34" charset="0"/>
              </a:rPr>
            </a:br>
            <a:endParaRPr lang="en-GB" sz="3200" dirty="0">
              <a:latin typeface="Segoe UI Light" panose="020B0502040204020203" pitchFamily="34" charset="0"/>
            </a:endParaRPr>
          </a:p>
        </p:txBody>
      </p:sp>
    </p:spTree>
    <p:extLst>
      <p:ext uri="{BB962C8B-B14F-4D97-AF65-F5344CB8AC3E}">
        <p14:creationId xmlns:p14="http://schemas.microsoft.com/office/powerpoint/2010/main" val="424996799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919535"/>
          </a:xfrm>
        </p:spPr>
        <p:txBody>
          <a:bodyPr/>
          <a:lstStyle/>
          <a:p>
            <a:r>
              <a:rPr lang="en-GB" sz="4000" dirty="0" smtClean="0">
                <a:latin typeface="Segoe UI Light" panose="020B0502040204020203" pitchFamily="34" charset="0"/>
              </a:rPr>
              <a:t>Relaxation Achieved </a:t>
            </a:r>
            <a:r>
              <a:rPr lang="en-GB" sz="4000" dirty="0" smtClean="0">
                <a:latin typeface="Segoe UI Light" panose="020B0502040204020203" pitchFamily="34" charset="0"/>
                <a:sym typeface="Wingdings" panose="05000000000000000000" pitchFamily="2" charset="2"/>
              </a:rPr>
              <a:t></a:t>
            </a:r>
            <a:r>
              <a:rPr lang="en-GB" sz="4000" dirty="0" smtClean="0">
                <a:latin typeface="Segoe UI Light" panose="020B0502040204020203" pitchFamily="34" charset="0"/>
              </a:rPr>
              <a:t>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sym typeface="Wingdings" panose="05000000000000000000" pitchFamily="2" charset="2"/>
              </a:rPr>
              <a:t></a:t>
            </a:r>
            <a:r>
              <a:rPr lang="en-GB" sz="3200" dirty="0" smtClean="0">
                <a:latin typeface="Segoe UI Light" panose="020B0502040204020203" pitchFamily="34" charset="0"/>
              </a:rPr>
              <a:t>Today’s FP languages are immensely interoperable while staying true to FP principles.</a:t>
            </a:r>
            <a:br>
              <a:rPr lang="en-GB" sz="3200" dirty="0" smtClean="0">
                <a:latin typeface="Segoe UI Light" panose="020B0502040204020203" pitchFamily="34" charset="0"/>
              </a:rPr>
            </a:br>
            <a:r>
              <a:rPr lang="en-GB" sz="1100" dirty="0" smtClean="0">
                <a:latin typeface="Segoe UI Light" panose="020B0502040204020203" pitchFamily="34" charset="0"/>
              </a:rPr>
              <a:t/>
            </a:r>
            <a:br>
              <a:rPr lang="en-GB" sz="1100" dirty="0" smtClean="0">
                <a:latin typeface="Segoe UI Light" panose="020B0502040204020203" pitchFamily="34" charset="0"/>
              </a:rPr>
            </a:br>
            <a:r>
              <a:rPr lang="en-GB" sz="3200" dirty="0">
                <a:latin typeface="Segoe UI Light" panose="020B0502040204020203" pitchFamily="34" charset="0"/>
                <a:sym typeface="Wingdings" panose="05000000000000000000" pitchFamily="2" charset="2"/>
              </a:rPr>
              <a:t> </a:t>
            </a:r>
            <a:r>
              <a:rPr lang="en-GB" sz="3200" dirty="0" smtClean="0">
                <a:latin typeface="Segoe UI Light" panose="020B0502040204020203" pitchFamily="34" charset="0"/>
              </a:rPr>
              <a:t>F# type providers raise </a:t>
            </a:r>
            <a:r>
              <a:rPr lang="en-GB" sz="3200" dirty="0" err="1" smtClean="0">
                <a:latin typeface="Segoe UI Light" panose="020B0502040204020203" pitchFamily="34" charset="0"/>
              </a:rPr>
              <a:t>interop</a:t>
            </a:r>
            <a:r>
              <a:rPr lang="en-GB" sz="3200" dirty="0" smtClean="0">
                <a:latin typeface="Segoe UI Light" panose="020B0502040204020203" pitchFamily="34" charset="0"/>
              </a:rPr>
              <a:t> to a completely new level</a:t>
            </a:r>
            <a:br>
              <a:rPr lang="en-GB" sz="3200" dirty="0" smtClean="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r>
              <a:rPr lang="en-GB" sz="2000" dirty="0" smtClean="0">
                <a:latin typeface="Segoe UI Light" panose="020B0502040204020203" pitchFamily="34" charset="0"/>
                <a:sym typeface="Wingdings" panose="05000000000000000000" pitchFamily="2" charset="2"/>
              </a:rPr>
              <a:t>Some tensions remain – not all functional techniques are easily implemented on industry standard VMs</a:t>
            </a:r>
            <a:br>
              <a:rPr lang="en-GB" sz="2000" dirty="0" smtClean="0">
                <a:latin typeface="Segoe UI Light" panose="020B0502040204020203" pitchFamily="34" charset="0"/>
                <a:sym typeface="Wingdings" panose="05000000000000000000" pitchFamily="2" charset="2"/>
              </a:rPr>
            </a:br>
            <a:endParaRPr lang="en-GB" sz="3600" dirty="0">
              <a:latin typeface="Segoe UI Light" panose="020B0502040204020203" pitchFamily="34" charset="0"/>
            </a:endParaRPr>
          </a:p>
        </p:txBody>
      </p:sp>
      <p:grpSp>
        <p:nvGrpSpPr>
          <p:cNvPr id="2" name="Group 1"/>
          <p:cNvGrpSpPr/>
          <p:nvPr/>
        </p:nvGrpSpPr>
        <p:grpSpPr>
          <a:xfrm>
            <a:off x="7593496" y="198783"/>
            <a:ext cx="4452786" cy="1338469"/>
            <a:chOff x="593457" y="490177"/>
            <a:chExt cx="10790217" cy="3082919"/>
          </a:xfrm>
        </p:grpSpPr>
        <p:grpSp>
          <p:nvGrpSpPr>
            <p:cNvPr id="3" name="Group 2"/>
            <p:cNvGrpSpPr/>
            <p:nvPr/>
          </p:nvGrpSpPr>
          <p:grpSpPr>
            <a:xfrm>
              <a:off x="593457" y="490177"/>
              <a:ext cx="10790217" cy="3082919"/>
              <a:chOff x="633213" y="490177"/>
              <a:chExt cx="10790217" cy="3082919"/>
            </a:xfrm>
          </p:grpSpPr>
          <p:sp>
            <p:nvSpPr>
              <p:cNvPr id="5" name="Freeform 4"/>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Functional</a:t>
                </a:r>
                <a:endParaRPr lang="en-GB" sz="2000" kern="1200" dirty="0"/>
              </a:p>
            </p:txBody>
          </p:sp>
          <p:sp>
            <p:nvSpPr>
              <p:cNvPr id="6" name="Freeform 5"/>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smtClean="0"/>
                  <a:t>Interop</a:t>
                </a:r>
                <a:endParaRPr lang="en-GB" sz="20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51390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81526914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Enterprise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Openness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9420534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425545779"/>
              </p:ext>
            </p:extLst>
          </p:nvPr>
        </p:nvGraphicFramePr>
        <p:xfrm>
          <a:off x="1317938" y="1146220"/>
          <a:ext cx="9620518" cy="5190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TL;DR – Where we are now</a:t>
            </a:r>
            <a:endParaRPr lang="en-GB" dirty="0">
              <a:latin typeface="Segoe UI Light" panose="020B0502040204020203" pitchFamily="34" charset="0"/>
            </a:endParaRP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354" y="984358"/>
            <a:ext cx="11176000" cy="3102388"/>
          </a:xfrm>
        </p:spPr>
        <p:txBody>
          <a:bodyPr/>
          <a:lstStyle/>
          <a:p>
            <a:pPr algn="ctr"/>
            <a:r>
              <a:rPr lang="en-GB" sz="4800" dirty="0">
                <a:latin typeface="Segoe UI Light" panose="020B0502040204020203" pitchFamily="34" charset="0"/>
              </a:rPr>
              <a:t/>
            </a:r>
            <a:br>
              <a:rPr lang="en-GB" sz="4800" dirty="0">
                <a:latin typeface="Segoe UI Light" panose="020B0502040204020203" pitchFamily="34" charset="0"/>
              </a:rPr>
            </a:br>
            <a:r>
              <a:rPr lang="en-GB" sz="4800" dirty="0" smtClean="0">
                <a:latin typeface="Segoe UI Light" panose="020B0502040204020203" pitchFamily="34" charset="0"/>
              </a:rPr>
              <a:t>The </a:t>
            </a:r>
            <a:r>
              <a:rPr lang="en-GB" sz="4800" dirty="0">
                <a:latin typeface="Segoe UI Light" panose="020B0502040204020203" pitchFamily="34" charset="0"/>
              </a:rPr>
              <a:t>F# Language Design Process</a:t>
            </a:r>
            <a:br>
              <a:rPr lang="en-GB" sz="48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hlinkClick r:id="rId2"/>
              </a:rPr>
              <a:t>fslang.uservoice.com</a:t>
            </a:r>
            <a:r>
              <a:rPr lang="en-GB" sz="4000" dirty="0">
                <a:latin typeface="Segoe UI Light" panose="020B0502040204020203" pitchFamily="34" charset="0"/>
              </a:rPr>
              <a:t> </a:t>
            </a:r>
            <a:r>
              <a:rPr lang="en-GB" sz="4800" dirty="0">
                <a:latin typeface="Segoe UI Light" panose="020B0502040204020203" pitchFamily="34" charset="0"/>
              </a:rPr>
              <a:t/>
            </a: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880789"/>
          </a:xfrm>
        </p:spPr>
        <p:txBody>
          <a:bodyPr/>
          <a:lstStyle/>
          <a:p>
            <a:r>
              <a:rPr lang="en-GB" sz="4800" dirty="0" smtClean="0">
                <a:latin typeface="Segoe UI Light" panose="020B0502040204020203" pitchFamily="34" charset="0"/>
              </a:rPr>
              <a:t>The </a:t>
            </a:r>
            <a:r>
              <a:rPr lang="en-GB" sz="4800" dirty="0">
                <a:latin typeface="Segoe UI Light" panose="020B0502040204020203" pitchFamily="34" charset="0"/>
              </a:rPr>
              <a:t>F# </a:t>
            </a:r>
            <a:r>
              <a:rPr lang="en-GB" sz="4800" dirty="0" smtClean="0">
                <a:latin typeface="Segoe UI Light" panose="020B0502040204020203" pitchFamily="34" charset="0"/>
              </a:rPr>
              <a:t>Compiler Service</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3200" dirty="0" smtClean="0">
                <a:latin typeface="Segoe UI Light" panose="020B0502040204020203" pitchFamily="34" charset="0"/>
                <a:hlinkClick r:id="rId2"/>
              </a:rPr>
              <a:t>fsharp.github.io/</a:t>
            </a:r>
            <a:r>
              <a:rPr lang="en-GB" sz="3200" dirty="0" err="1" smtClean="0">
                <a:latin typeface="Segoe UI Light" panose="020B0502040204020203" pitchFamily="34" charset="0"/>
                <a:hlinkClick r:id="rId2"/>
              </a:rPr>
              <a:t>FSharp.Compiler.Service</a:t>
            </a:r>
            <a:r>
              <a:rPr lang="en-GB" sz="3200" dirty="0" smtClean="0">
                <a:latin typeface="Segoe UI Light" panose="020B0502040204020203" pitchFamily="34" charset="0"/>
              </a:rPr>
              <a:t/>
            </a:r>
            <a:br>
              <a:rPr lang="en-GB" sz="3200" dirty="0" smtClean="0">
                <a:latin typeface="Segoe UI Light" panose="020B0502040204020203" pitchFamily="34" charset="0"/>
              </a:rPr>
            </a:br>
            <a:r>
              <a:rPr lang="en-GB" sz="3200" dirty="0" smtClean="0">
                <a:latin typeface="Segoe UI Light" panose="020B0502040204020203" pitchFamily="34" charset="0"/>
              </a:rPr>
              <a:t/>
            </a:r>
            <a:br>
              <a:rPr lang="en-GB" sz="3200" dirty="0" smtClean="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2663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smtClean="0">
                <a:latin typeface="Segoe UI Light" panose="020B0502040204020203" pitchFamily="34" charset="0"/>
              </a:rPr>
              <a:t>Relaxation Achieved </a:t>
            </a:r>
            <a:r>
              <a:rPr lang="en-GB" sz="4000" dirty="0" smtClean="0">
                <a:latin typeface="Segoe UI Light" panose="020B0502040204020203" pitchFamily="34" charset="0"/>
                <a:sym typeface="Wingdings" panose="05000000000000000000" pitchFamily="2" charset="2"/>
              </a:rPr>
              <a:t></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Enterprise Quality + Openness + </a:t>
            </a:r>
            <a:br>
              <a:rPr lang="en-GB" sz="4000" dirty="0" smtClean="0">
                <a:latin typeface="Segoe UI Light" panose="020B0502040204020203" pitchFamily="34" charset="0"/>
              </a:rPr>
            </a:br>
            <a:r>
              <a:rPr lang="en-GB" sz="4000" dirty="0" smtClean="0">
                <a:latin typeface="Segoe UI Light" panose="020B0502040204020203" pitchFamily="34" charset="0"/>
              </a:rPr>
              <a:t>Community + Tooling + </a:t>
            </a:r>
            <a:br>
              <a:rPr lang="en-GB" sz="4000" dirty="0" smtClean="0">
                <a:latin typeface="Segoe UI Light" panose="020B0502040204020203" pitchFamily="34" charset="0"/>
              </a:rPr>
            </a:br>
            <a:r>
              <a:rPr lang="en-GB" sz="4000" dirty="0" smtClean="0">
                <a:latin typeface="Segoe UI Light" panose="020B0502040204020203" pitchFamily="34" charset="0"/>
              </a:rPr>
              <a:t>Ecosystem + Evolution Path</a:t>
            </a:r>
            <a:br>
              <a:rPr lang="en-GB" sz="4000" dirty="0" smtClean="0">
                <a:latin typeface="Segoe UI Light" panose="020B0502040204020203" pitchFamily="34" charset="0"/>
              </a:rPr>
            </a:br>
            <a:r>
              <a:rPr lang="en-GB" sz="4000" dirty="0" smtClean="0">
                <a:latin typeface="Segoe UI Light" panose="020B0502040204020203" pitchFamily="34" charset="0"/>
              </a:rPr>
              <a:t>= </a:t>
            </a:r>
            <a:br>
              <a:rPr lang="en-GB" sz="4000" dirty="0" smtClean="0">
                <a:latin typeface="Segoe UI Light" panose="020B0502040204020203" pitchFamily="34" charset="0"/>
              </a:rPr>
            </a:br>
            <a:r>
              <a:rPr lang="en-GB" sz="4000" dirty="0" smtClean="0">
                <a:latin typeface="Segoe UI Light" panose="020B0502040204020203" pitchFamily="34" charset="0"/>
              </a:rPr>
              <a:t>Goodness</a:t>
            </a:r>
            <a:r>
              <a:rPr lang="en-GB" sz="4000" b="1" dirty="0" smtClean="0">
                <a:latin typeface="Segoe UI Light" panose="020B0502040204020203" pitchFamily="34" charset="0"/>
              </a:rPr>
              <a:t/>
            </a:r>
            <a:br>
              <a:rPr lang="en-GB" sz="4000" b="1" dirty="0" smtClean="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74221344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73930224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Objects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416746125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07996"/>
          </a:xfrm>
        </p:spPr>
        <p:txBody>
          <a:bodyPr/>
          <a:lstStyle/>
          <a:p>
            <a:r>
              <a:rPr lang="en-GB" sz="4000" dirty="0" smtClean="0">
                <a:latin typeface="Segoe UI Light" panose="020B0502040204020203" pitchFamily="34" charset="0"/>
              </a:rPr>
              <a:t>A Gentle Stroll Through the Land of Language Design and Delivery</a:t>
            </a:r>
            <a:endParaRPr lang="en-GB" dirty="0">
              <a:latin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5166030"/>
          </a:xfrm>
        </p:spPr>
        <p:txBody>
          <a:bodyPr/>
          <a:lstStyle/>
          <a:p>
            <a:r>
              <a:rPr lang="en-GB" sz="4000" dirty="0" smtClean="0">
                <a:latin typeface="Segoe UI Light" panose="020B0502040204020203" pitchFamily="34" charset="0"/>
              </a:rPr>
              <a:t>Then (2003)</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3600" dirty="0" smtClean="0">
                <a:gradFill>
                  <a:gsLst>
                    <a:gs pos="0">
                      <a:schemeClr val="tx1"/>
                    </a:gs>
                    <a:gs pos="86000">
                      <a:schemeClr val="tx1"/>
                    </a:gs>
                  </a:gsLst>
                  <a:lin ang="5400000" scaled="0"/>
                </a:gradFill>
                <a:latin typeface="Segoe Light" pitchFamily="34" charset="0"/>
              </a:rPr>
              <a:t>In the 1990s functional </a:t>
            </a:r>
            <a:r>
              <a:rPr lang="en-GB" sz="3600" dirty="0">
                <a:gradFill>
                  <a:gsLst>
                    <a:gs pos="0">
                      <a:schemeClr val="tx1"/>
                    </a:gs>
                    <a:gs pos="86000">
                      <a:schemeClr val="tx1"/>
                    </a:gs>
                  </a:gsLst>
                  <a:lin ang="5400000" scaled="0"/>
                </a:gradFill>
                <a:latin typeface="Segoe Light" pitchFamily="34" charset="0"/>
              </a:rPr>
              <a:t>languages </a:t>
            </a:r>
            <a:r>
              <a:rPr lang="en-GB" sz="3600" dirty="0" smtClean="0">
                <a:gradFill>
                  <a:gsLst>
                    <a:gs pos="0">
                      <a:schemeClr val="tx1"/>
                    </a:gs>
                    <a:gs pos="86000">
                      <a:schemeClr val="tx1"/>
                    </a:gs>
                  </a:gsLst>
                  <a:lin ang="5400000" scaled="0"/>
                </a:gradFill>
                <a:latin typeface="Segoe Light" pitchFamily="34" charset="0"/>
              </a:rPr>
              <a:t>were historically anti-OO</a:t>
            </a:r>
            <a:br>
              <a:rPr lang="en-GB" sz="3600" dirty="0" smtClean="0">
                <a:gradFill>
                  <a:gsLst>
                    <a:gs pos="0">
                      <a:schemeClr val="tx1"/>
                    </a:gs>
                    <a:gs pos="86000">
                      <a:schemeClr val="tx1"/>
                    </a:gs>
                  </a:gsLst>
                  <a:lin ang="5400000" scaled="0"/>
                </a:gradFill>
                <a:latin typeface="Segoe Light" pitchFamily="34" charset="0"/>
              </a:rPr>
            </a:br>
            <a:r>
              <a:rPr lang="en-GB" sz="3600" dirty="0" smtClean="0">
                <a:gradFill>
                  <a:gsLst>
                    <a:gs pos="0">
                      <a:schemeClr val="tx1"/>
                    </a:gs>
                    <a:gs pos="86000">
                      <a:schemeClr val="tx1"/>
                    </a:gs>
                  </a:gsLst>
                  <a:lin ang="5400000" scaled="0"/>
                </a:gradFill>
                <a:latin typeface="Segoe Light" pitchFamily="34" charset="0"/>
              </a:rPr>
              <a:t/>
            </a:r>
            <a:br>
              <a:rPr lang="en-GB" sz="3600" dirty="0" smtClean="0">
                <a:gradFill>
                  <a:gsLst>
                    <a:gs pos="0">
                      <a:schemeClr val="tx1"/>
                    </a:gs>
                    <a:gs pos="86000">
                      <a:schemeClr val="tx1"/>
                    </a:gs>
                  </a:gsLst>
                  <a:lin ang="5400000" scaled="0"/>
                </a:gradFill>
                <a:latin typeface="Segoe Light" pitchFamily="34" charset="0"/>
              </a:rPr>
            </a:br>
            <a:r>
              <a:rPr lang="en-GB" sz="2800" dirty="0" smtClean="0">
                <a:gradFill>
                  <a:gsLst>
                    <a:gs pos="0">
                      <a:schemeClr val="tx1"/>
                    </a:gs>
                    <a:gs pos="86000">
                      <a:schemeClr val="tx1"/>
                    </a:gs>
                  </a:gsLst>
                  <a:lin ang="5400000" scaled="0"/>
                </a:gradFill>
                <a:latin typeface="Segoe Light" pitchFamily="34" charset="0"/>
              </a:rPr>
              <a:t>Even today any mention of objects gives some people an “</a:t>
            </a:r>
            <a:r>
              <a:rPr lang="en-GB" sz="2800" dirty="0" err="1" smtClean="0">
                <a:gradFill>
                  <a:gsLst>
                    <a:gs pos="0">
                      <a:schemeClr val="tx1"/>
                    </a:gs>
                    <a:gs pos="86000">
                      <a:schemeClr val="tx1"/>
                    </a:gs>
                  </a:gsLst>
                  <a:lin ang="5400000" scaled="0"/>
                </a:gradFill>
                <a:latin typeface="Segoe Light" pitchFamily="34" charset="0"/>
              </a:rPr>
              <a:t>urrgghhh</a:t>
            </a:r>
            <a:r>
              <a:rPr lang="en-GB" sz="2800" dirty="0" smtClean="0">
                <a:gradFill>
                  <a:gsLst>
                    <a:gs pos="0">
                      <a:schemeClr val="tx1"/>
                    </a:gs>
                    <a:gs pos="86000">
                      <a:schemeClr val="tx1"/>
                    </a:gs>
                  </a:gsLst>
                  <a:lin ang="5400000" scaled="0"/>
                </a:gradFill>
                <a:latin typeface="Segoe Light" pitchFamily="34" charset="0"/>
              </a:rPr>
              <a:t>…” reaction.</a:t>
            </a:r>
            <a:br>
              <a:rPr lang="en-GB" sz="2800" dirty="0" smtClean="0">
                <a:gradFill>
                  <a:gsLst>
                    <a:gs pos="0">
                      <a:schemeClr val="tx1"/>
                    </a:gs>
                    <a:gs pos="86000">
                      <a:schemeClr val="tx1"/>
                    </a:gs>
                  </a:gsLst>
                  <a:lin ang="5400000" scaled="0"/>
                </a:gradFill>
                <a:latin typeface="Segoe Light" pitchFamily="34" charset="0"/>
              </a:rPr>
            </a:br>
            <a:r>
              <a:rPr lang="en-GB" sz="2800" dirty="0" smtClean="0">
                <a:gradFill>
                  <a:gsLst>
                    <a:gs pos="0">
                      <a:schemeClr val="tx1"/>
                    </a:gs>
                    <a:gs pos="86000">
                      <a:schemeClr val="tx1"/>
                    </a:gs>
                  </a:gsLst>
                  <a:lin ang="5400000" scaled="0"/>
                </a:gradFill>
                <a:latin typeface="Segoe Light" pitchFamily="34" charset="0"/>
              </a:rPr>
              <a:t/>
            </a:r>
            <a:br>
              <a:rPr lang="en-GB" sz="2800" dirty="0" smtClean="0">
                <a:gradFill>
                  <a:gsLst>
                    <a:gs pos="0">
                      <a:schemeClr val="tx1"/>
                    </a:gs>
                    <a:gs pos="86000">
                      <a:schemeClr val="tx1"/>
                    </a:gs>
                  </a:gsLst>
                  <a:lin ang="5400000" scaled="0"/>
                </a:gradFill>
                <a:latin typeface="Segoe Light" pitchFamily="34" charset="0"/>
              </a:rPr>
            </a:br>
            <a:r>
              <a:rPr lang="en-GB" sz="2800" dirty="0" smtClean="0">
                <a:gradFill>
                  <a:gsLst>
                    <a:gs pos="0">
                      <a:schemeClr val="tx1"/>
                    </a:gs>
                    <a:gs pos="86000">
                      <a:schemeClr val="tx1"/>
                    </a:gs>
                  </a:gsLst>
                  <a:lin ang="5400000" scaled="0"/>
                </a:gradFill>
                <a:latin typeface="Segoe Light" pitchFamily="34" charset="0"/>
              </a:rPr>
              <a:t>Modern Compiler Implementation with </a:t>
            </a:r>
            <a:r>
              <a:rPr lang="en-GB" sz="2800" dirty="0">
                <a:gradFill>
                  <a:gsLst>
                    <a:gs pos="0">
                      <a:schemeClr val="tx1"/>
                    </a:gs>
                    <a:gs pos="86000">
                      <a:schemeClr val="tx1"/>
                    </a:gs>
                  </a:gsLst>
                  <a:lin ang="5400000" scaled="0"/>
                </a:gradFill>
                <a:latin typeface="Segoe Light" pitchFamily="34" charset="0"/>
              </a:rPr>
              <a:t>Standard </a:t>
            </a:r>
            <a:r>
              <a:rPr lang="en-GB" sz="2800" dirty="0" smtClean="0">
                <a:gradFill>
                  <a:gsLst>
                    <a:gs pos="0">
                      <a:schemeClr val="tx1"/>
                    </a:gs>
                    <a:gs pos="86000">
                      <a:schemeClr val="tx1"/>
                    </a:gs>
                  </a:gsLst>
                  <a:lin ang="5400000" scaled="0"/>
                </a:gradFill>
                <a:latin typeface="Segoe Light" pitchFamily="34" charset="0"/>
              </a:rPr>
              <a:t>ML - Chapter 14, </a:t>
            </a:r>
            <a:r>
              <a:rPr lang="en-GB" sz="2800" dirty="0">
                <a:gradFill>
                  <a:gsLst>
                    <a:gs pos="0">
                      <a:schemeClr val="tx1"/>
                    </a:gs>
                    <a:gs pos="86000">
                      <a:schemeClr val="tx1"/>
                    </a:gs>
                  </a:gsLst>
                  <a:lin ang="5400000" scaled="0"/>
                </a:gradFill>
                <a:latin typeface="Segoe Light" pitchFamily="34" charset="0"/>
              </a:rPr>
              <a:t>Object Oriented </a:t>
            </a:r>
            <a:r>
              <a:rPr lang="en-GB" sz="2800" dirty="0" smtClean="0">
                <a:gradFill>
                  <a:gsLst>
                    <a:gs pos="0">
                      <a:schemeClr val="tx1"/>
                    </a:gs>
                    <a:gs pos="86000">
                      <a:schemeClr val="tx1"/>
                    </a:gs>
                  </a:gsLst>
                  <a:lin ang="5400000" scaled="0"/>
                </a:gradFill>
                <a:latin typeface="Segoe Light" pitchFamily="34" charset="0"/>
              </a:rPr>
              <a:t>Programming </a:t>
            </a:r>
            <a:br>
              <a:rPr lang="en-GB" sz="2800" dirty="0" smtClean="0">
                <a:gradFill>
                  <a:gsLst>
                    <a:gs pos="0">
                      <a:schemeClr val="tx1"/>
                    </a:gs>
                    <a:gs pos="86000">
                      <a:schemeClr val="tx1"/>
                    </a:gs>
                  </a:gsLst>
                  <a:lin ang="5400000" scaled="0"/>
                </a:gradFill>
                <a:latin typeface="Segoe Light" pitchFamily="34" charset="0"/>
              </a:rPr>
            </a:br>
            <a:r>
              <a:rPr lang="en-GB" sz="2800" i="1" dirty="0" smtClean="0">
                <a:gradFill>
                  <a:gsLst>
                    <a:gs pos="0">
                      <a:schemeClr val="tx1"/>
                    </a:gs>
                    <a:gs pos="86000">
                      <a:schemeClr val="tx1"/>
                    </a:gs>
                  </a:gsLst>
                  <a:lin ang="5400000" scaled="0"/>
                </a:gradFill>
                <a:latin typeface="Segoe Light" pitchFamily="34" charset="0"/>
              </a:rPr>
              <a:t>object </a:t>
            </a:r>
            <a:r>
              <a:rPr lang="en-GB" sz="2800" i="1" dirty="0">
                <a:gradFill>
                  <a:gsLst>
                    <a:gs pos="0">
                      <a:schemeClr val="tx1"/>
                    </a:gs>
                    <a:gs pos="86000">
                      <a:schemeClr val="tx1"/>
                    </a:gs>
                  </a:gsLst>
                  <a:lin ang="5400000" scaled="0"/>
                </a:gradFill>
                <a:latin typeface="Segoe Light" pitchFamily="34" charset="0"/>
              </a:rPr>
              <a:t>– to express a dislike or distaste for </a:t>
            </a:r>
            <a:r>
              <a:rPr lang="en-GB" sz="2800" i="1" dirty="0" smtClean="0">
                <a:gradFill>
                  <a:gsLst>
                    <a:gs pos="0">
                      <a:schemeClr val="tx1"/>
                    </a:gs>
                    <a:gs pos="86000">
                      <a:schemeClr val="tx1"/>
                    </a:gs>
                  </a:gsLst>
                  <a:lin ang="5400000" scaled="0"/>
                </a:gradFill>
                <a:latin typeface="Segoe Light" pitchFamily="34" charset="0"/>
              </a:rPr>
              <a:t>something </a:t>
            </a:r>
            <a:r>
              <a:rPr lang="en-GB" sz="1100" i="1" dirty="0" smtClean="0">
                <a:gradFill>
                  <a:gsLst>
                    <a:gs pos="0">
                      <a:schemeClr val="tx1"/>
                    </a:gs>
                    <a:gs pos="86000">
                      <a:schemeClr val="tx1"/>
                    </a:gs>
                  </a:gsLst>
                  <a:lin ang="5400000" scaled="0"/>
                </a:gradFill>
                <a:latin typeface="Segoe Light" pitchFamily="34" charset="0"/>
              </a:rPr>
              <a:t>(approx. quote)</a:t>
            </a:r>
            <a:r>
              <a:rPr lang="en-GB" sz="3200" dirty="0">
                <a:gradFill>
                  <a:gsLst>
                    <a:gs pos="0">
                      <a:schemeClr val="tx1"/>
                    </a:gs>
                    <a:gs pos="86000">
                      <a:schemeClr val="tx1"/>
                    </a:gs>
                  </a:gsLst>
                  <a:lin ang="5400000" scaled="0"/>
                </a:gradFill>
                <a:latin typeface="Segoe Light" pitchFamily="34" charset="0"/>
              </a:rPr>
              <a:t/>
            </a:r>
            <a:br>
              <a:rPr lang="en-GB" sz="3200" dirty="0">
                <a:gradFill>
                  <a:gsLst>
                    <a:gs pos="0">
                      <a:schemeClr val="tx1"/>
                    </a:gs>
                    <a:gs pos="86000">
                      <a:schemeClr val="tx1"/>
                    </a:gs>
                  </a:gsLst>
                  <a:lin ang="5400000" scaled="0"/>
                </a:gradFill>
                <a:latin typeface="Segoe Light" pitchFamily="34" charset="0"/>
              </a:rPr>
            </a:br>
            <a:r>
              <a:rPr lang="en-GB" sz="3600" dirty="0">
                <a:gradFill>
                  <a:gsLst>
                    <a:gs pos="0">
                      <a:schemeClr val="tx1"/>
                    </a:gs>
                    <a:gs pos="86000">
                      <a:schemeClr val="tx1"/>
                    </a:gs>
                  </a:gsLst>
                  <a:lin ang="5400000" scaled="0"/>
                </a:gradFill>
                <a:latin typeface="Segoe Light" pitchFamily="34" charset="0"/>
              </a:rPr>
              <a:t/>
            </a:r>
            <a:br>
              <a:rPr lang="en-GB" sz="3600" dirty="0">
                <a:gradFill>
                  <a:gsLst>
                    <a:gs pos="0">
                      <a:schemeClr val="tx1"/>
                    </a:gs>
                    <a:gs pos="86000">
                      <a:schemeClr val="tx1"/>
                    </a:gs>
                  </a:gsLst>
                  <a:lin ang="5400000" scaled="0"/>
                </a:gradFill>
                <a:latin typeface="Segoe Light"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latin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smtClean="0">
                <a:solidFill>
                  <a:schemeClr val="accent2"/>
                </a:solidFill>
                <a:latin typeface="Consolas" pitchFamily="49" charset="0"/>
                <a:cs typeface="Consolas" pitchFamily="49" charset="0"/>
              </a:rPr>
              <a:t>type</a:t>
            </a:r>
            <a:r>
              <a:rPr lang="en-US" b="1" kern="1200" dirty="0" smtClean="0">
                <a:latin typeface="Consolas" pitchFamily="49" charset="0"/>
                <a:cs typeface="Consolas" pitchFamily="49" charset="0"/>
              </a:rPr>
              <a:t> Vector2D (</a:t>
            </a:r>
            <a:r>
              <a:rPr lang="en-US" b="1" kern="1200" dirty="0" err="1" smtClean="0">
                <a:latin typeface="Consolas" pitchFamily="49" charset="0"/>
                <a:cs typeface="Consolas" pitchFamily="49" charset="0"/>
              </a:rPr>
              <a:t>dx:double</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dy:double</a:t>
            </a:r>
            <a:r>
              <a:rPr lang="en-US" b="1" kern="1200" dirty="0" smtClean="0">
                <a:latin typeface="Consolas" pitchFamily="49" charset="0"/>
                <a:cs typeface="Consolas" pitchFamily="49" charset="0"/>
              </a:rPr>
              <a:t>) =</a:t>
            </a:r>
          </a:p>
          <a:p>
            <a:pPr defTabSz="914363">
              <a:lnSpc>
                <a:spcPct val="90000"/>
              </a:lnSpc>
              <a:defRPr/>
            </a:pPr>
            <a:endParaRPr lang="en-US" b="1" kern="1200" dirty="0" smtClean="0">
              <a:latin typeface="Consolas" pitchFamily="49" charset="0"/>
              <a:cs typeface="Consolas" pitchFamily="49" charset="0"/>
            </a:endParaRPr>
          </a:p>
          <a:p>
            <a:pPr>
              <a:lnSpc>
                <a:spcPct val="90000"/>
              </a:lnSpc>
              <a:defRPr/>
            </a:pPr>
            <a:r>
              <a:rPr lang="en-US" b="1" dirty="0" smtClean="0">
                <a:solidFill>
                  <a:schemeClr val="accent2">
                    <a:lumMod val="40000"/>
                    <a:lumOff val="60000"/>
                  </a:schemeClr>
                </a:solidFill>
                <a:cs typeface="Consolas" pitchFamily="49" charset="0"/>
              </a:rPr>
              <a:t>   </a:t>
            </a:r>
            <a:r>
              <a:rPr lang="en-US" b="1" dirty="0" smtClean="0">
                <a:solidFill>
                  <a:schemeClr val="accent2"/>
                </a:solidFill>
                <a:cs typeface="Consolas" pitchFamily="49" charset="0"/>
              </a:rPr>
              <a:t>let</a:t>
            </a:r>
            <a:r>
              <a:rPr lang="en-US" b="1" dirty="0" smtClean="0">
                <a:cs typeface="Consolas" pitchFamily="49" charset="0"/>
              </a:rPr>
              <a:t> d2 = dx*</a:t>
            </a:r>
            <a:r>
              <a:rPr lang="en-US" b="1" dirty="0" err="1" smtClean="0">
                <a:cs typeface="Consolas" pitchFamily="49" charset="0"/>
              </a:rPr>
              <a:t>dx+dy</a:t>
            </a:r>
            <a:r>
              <a:rPr lang="en-US" b="1" dirty="0" smtClean="0">
                <a:cs typeface="Consolas" pitchFamily="49" charset="0"/>
              </a:rPr>
              <a:t>*dy</a:t>
            </a:r>
          </a:p>
          <a:p>
            <a:pPr defTabSz="914363">
              <a:lnSpc>
                <a:spcPct val="90000"/>
              </a:lnSpc>
              <a:defRPr/>
            </a:pPr>
            <a:endParaRPr lang="en-US" b="1" kern="1200" dirty="0" smtClean="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v.DX = dx</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v.DY</a:t>
            </a:r>
            <a:r>
              <a:rPr lang="en-US" b="1" kern="1200" dirty="0" smtClean="0">
                <a:latin typeface="Consolas" pitchFamily="49" charset="0"/>
                <a:cs typeface="Consolas" pitchFamily="49" charset="0"/>
              </a:rPr>
              <a:t> = </a:t>
            </a:r>
            <a:r>
              <a:rPr lang="en-US" b="1" kern="1200" dirty="0" err="1" smtClean="0">
                <a:latin typeface="Consolas" pitchFamily="49" charset="0"/>
                <a:cs typeface="Consolas" pitchFamily="49" charset="0"/>
              </a:rPr>
              <a:t>dy</a:t>
            </a:r>
            <a:endParaRPr lang="en-US" b="1" kern="1200" dirty="0" smtClean="0">
              <a:latin typeface="Consolas" pitchFamily="49" charset="0"/>
              <a:cs typeface="Consolas" pitchFamily="49" charset="0"/>
            </a:endParaRP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v.Length = sqrt d2</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v.Scale</a:t>
            </a:r>
            <a:r>
              <a:rPr lang="en-US" b="1" kern="1200" dirty="0" smtClean="0">
                <a:latin typeface="Consolas" pitchFamily="49" charset="0"/>
                <a:cs typeface="Consolas" pitchFamily="49" charset="0"/>
              </a:rPr>
              <a:t>(k) = Vector2D (dx*k, </a:t>
            </a:r>
            <a:r>
              <a:rPr lang="en-US" b="1" kern="1200" dirty="0" err="1" smtClean="0">
                <a:latin typeface="Consolas" pitchFamily="49" charset="0"/>
                <a:cs typeface="Consolas" pitchFamily="49" charset="0"/>
              </a:rPr>
              <a:t>dy</a:t>
            </a:r>
            <a:r>
              <a:rPr lang="en-US" b="1" kern="1200" dirty="0" smtClean="0">
                <a:latin typeface="Consolas" pitchFamily="49" charset="0"/>
                <a:cs typeface="Consolas" pitchFamily="49" charset="0"/>
              </a:rPr>
              <a:t>*k)</a:t>
            </a:r>
            <a:endParaRPr lang="en-US" b="1" kern="1200" dirty="0" smtClean="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Inputs to object </a:t>
            </a:r>
          </a:p>
          <a:p>
            <a:pPr algn="ctr"/>
            <a:r>
              <a:rPr lang="en-GB" sz="2800" b="1" dirty="0"/>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method</a:t>
            </a:r>
          </a:p>
        </p:txBody>
      </p:sp>
      <p:sp>
        <p:nvSpPr>
          <p:cNvPr id="7" name="Rectangular Callout 6"/>
          <p:cNvSpPr/>
          <p:nvPr/>
        </p:nvSpPr>
        <p:spPr>
          <a:xfrm>
            <a:off x="7295777" y="2894969"/>
            <a:ext cx="2858091"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Objects</a:t>
            </a:r>
            <a:endParaRPr lang="en-GB" dirty="0"/>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769989"/>
          </a:xfrm>
        </p:spPr>
        <p:txBody>
          <a:bodyPr/>
          <a:lstStyle/>
          <a:p>
            <a:r>
              <a:rPr lang="en-GB" sz="3600" dirty="0" smtClean="0">
                <a:gradFill>
                  <a:gsLst>
                    <a:gs pos="0">
                      <a:schemeClr val="tx1"/>
                    </a:gs>
                    <a:gs pos="86000">
                      <a:schemeClr val="tx1"/>
                    </a:gs>
                  </a:gsLst>
                  <a:lin ang="5400000" scaled="0"/>
                </a:gradFill>
                <a:latin typeface="Segoe Light" pitchFamily="34" charset="0"/>
              </a:rPr>
              <a:t>The F</a:t>
            </a:r>
            <a:r>
              <a:rPr lang="en-GB" sz="3600" dirty="0">
                <a:gradFill>
                  <a:gsLst>
                    <a:gs pos="0">
                      <a:schemeClr val="tx1"/>
                    </a:gs>
                    <a:gs pos="86000">
                      <a:schemeClr val="tx1"/>
                    </a:gs>
                  </a:gsLst>
                  <a:lin ang="5400000" scaled="0"/>
                </a:gradFill>
                <a:latin typeface="Segoe Light" pitchFamily="34" charset="0"/>
              </a:rPr>
              <a:t># approach is to embrace </a:t>
            </a:r>
            <a:r>
              <a:rPr lang="en-GB" sz="3600" dirty="0" smtClean="0">
                <a:gradFill>
                  <a:gsLst>
                    <a:gs pos="0">
                      <a:schemeClr val="tx1"/>
                    </a:gs>
                    <a:gs pos="86000">
                      <a:schemeClr val="tx1"/>
                    </a:gs>
                  </a:gsLst>
                  <a:lin ang="5400000" scaled="0"/>
                </a:gradFill>
                <a:latin typeface="Segoe Light" pitchFamily="34" charset="0"/>
              </a:rPr>
              <a:t>objects, make </a:t>
            </a:r>
            <a:r>
              <a:rPr lang="en-GB" sz="3600" dirty="0">
                <a:gradFill>
                  <a:gsLst>
                    <a:gs pos="0">
                      <a:schemeClr val="tx1"/>
                    </a:gs>
                    <a:gs pos="86000">
                      <a:schemeClr val="tx1"/>
                    </a:gs>
                  </a:gsLst>
                  <a:lin ang="5400000" scaled="0"/>
                </a:gradFill>
                <a:latin typeface="Segoe Light" pitchFamily="34" charset="0"/>
              </a:rPr>
              <a:t>them fit with the expression-oriented </a:t>
            </a:r>
            <a:r>
              <a:rPr lang="en-GB" sz="3600" dirty="0" smtClean="0">
                <a:gradFill>
                  <a:gsLst>
                    <a:gs pos="0">
                      <a:schemeClr val="tx1"/>
                    </a:gs>
                    <a:gs pos="86000">
                      <a:schemeClr val="tx1"/>
                    </a:gs>
                  </a:gsLst>
                  <a:lin ang="5400000" scaled="0"/>
                </a:gradFill>
                <a:latin typeface="Segoe Light" pitchFamily="34" charset="0"/>
              </a:rPr>
              <a:t>typed functional paradigm</a:t>
            </a:r>
            <a:br>
              <a:rPr lang="en-GB" sz="3600" dirty="0" smtClean="0">
                <a:gradFill>
                  <a:gsLst>
                    <a:gs pos="0">
                      <a:schemeClr val="tx1"/>
                    </a:gs>
                    <a:gs pos="86000">
                      <a:schemeClr val="tx1"/>
                    </a:gs>
                  </a:gsLst>
                  <a:lin ang="5400000" scaled="0"/>
                </a:gradFill>
                <a:latin typeface="Segoe Light" pitchFamily="34" charset="0"/>
              </a:rPr>
            </a:br>
            <a:r>
              <a:rPr lang="en-GB" sz="3600" dirty="0">
                <a:gradFill>
                  <a:gsLst>
                    <a:gs pos="0">
                      <a:schemeClr val="tx1"/>
                    </a:gs>
                    <a:gs pos="86000">
                      <a:schemeClr val="tx1"/>
                    </a:gs>
                  </a:gsLst>
                  <a:lin ang="5400000" scaled="0"/>
                </a:gradFill>
                <a:latin typeface="Segoe Light" pitchFamily="34" charset="0"/>
              </a:rPr>
              <a:t/>
            </a:r>
            <a:br>
              <a:rPr lang="en-GB" sz="3600" dirty="0">
                <a:gradFill>
                  <a:gsLst>
                    <a:gs pos="0">
                      <a:schemeClr val="tx1"/>
                    </a:gs>
                    <a:gs pos="86000">
                      <a:schemeClr val="tx1"/>
                    </a:gs>
                  </a:gsLst>
                  <a:lin ang="5400000" scaled="0"/>
                </a:gradFill>
                <a:latin typeface="Segoe Light" pitchFamily="34" charset="0"/>
              </a:rPr>
            </a:br>
            <a:r>
              <a:rPr lang="en-GB" sz="2800" dirty="0" smtClean="0">
                <a:gradFill>
                  <a:gsLst>
                    <a:gs pos="0">
                      <a:schemeClr val="tx1"/>
                    </a:gs>
                    <a:gs pos="86000">
                      <a:schemeClr val="tx1"/>
                    </a:gs>
                  </a:gsLst>
                  <a:lin ang="5400000" scaled="0"/>
                </a:gradFill>
                <a:latin typeface="Segoe Light" pitchFamily="34" charset="0"/>
              </a:rPr>
              <a:t>especially for </a:t>
            </a:r>
            <a:r>
              <a:rPr lang="en-GB" sz="2800" dirty="0" err="1" smtClean="0">
                <a:gradFill>
                  <a:gsLst>
                    <a:gs pos="0">
                      <a:schemeClr val="tx1"/>
                    </a:gs>
                    <a:gs pos="86000">
                      <a:schemeClr val="tx1"/>
                    </a:gs>
                  </a:gsLst>
                  <a:lin ang="5400000" scaled="0"/>
                </a:gradFill>
                <a:latin typeface="Segoe Light" pitchFamily="34" charset="0"/>
              </a:rPr>
              <a:t>interop</a:t>
            </a:r>
            <a:r>
              <a:rPr lang="en-GB" sz="2800" dirty="0" smtClean="0">
                <a:gradFill>
                  <a:gsLst>
                    <a:gs pos="0">
                      <a:schemeClr val="tx1"/>
                    </a:gs>
                    <a:gs pos="86000">
                      <a:schemeClr val="tx1"/>
                    </a:gs>
                  </a:gsLst>
                  <a:lin ang="5400000" scaled="0"/>
                </a:gradFill>
                <a:latin typeface="Segoe Light" pitchFamily="34" charset="0"/>
              </a:rPr>
              <a:t> and software engineering purposes</a:t>
            </a:r>
            <a:br>
              <a:rPr lang="en-GB" sz="2800" dirty="0" smtClean="0">
                <a:gradFill>
                  <a:gsLst>
                    <a:gs pos="0">
                      <a:schemeClr val="tx1"/>
                    </a:gs>
                    <a:gs pos="86000">
                      <a:schemeClr val="tx1"/>
                    </a:gs>
                  </a:gsLst>
                  <a:lin ang="5400000" scaled="0"/>
                </a:gradFill>
                <a:latin typeface="Segoe Light" pitchFamily="34" charset="0"/>
              </a:rPr>
            </a:br>
            <a:r>
              <a:rPr lang="en-GB" sz="3600" dirty="0">
                <a:gradFill>
                  <a:gsLst>
                    <a:gs pos="0">
                      <a:schemeClr val="tx1"/>
                    </a:gs>
                    <a:gs pos="86000">
                      <a:schemeClr val="tx1"/>
                    </a:gs>
                  </a:gsLst>
                  <a:lin ang="5400000" scaled="0"/>
                </a:gradFill>
                <a:latin typeface="Segoe Light" pitchFamily="34" charset="0"/>
              </a:rPr>
              <a:t/>
            </a:r>
            <a:br>
              <a:rPr lang="en-GB" sz="3600" dirty="0">
                <a:gradFill>
                  <a:gsLst>
                    <a:gs pos="0">
                      <a:schemeClr val="tx1"/>
                    </a:gs>
                    <a:gs pos="86000">
                      <a:schemeClr val="tx1"/>
                    </a:gs>
                  </a:gsLst>
                  <a:lin ang="5400000" scaled="0"/>
                </a:gradFill>
                <a:latin typeface="Segoe Light" pitchFamily="34" charset="0"/>
              </a:rPr>
            </a:br>
            <a:r>
              <a:rPr lang="en-GB" sz="2800" dirty="0" smtClean="0">
                <a:gradFill>
                  <a:gsLst>
                    <a:gs pos="0">
                      <a:schemeClr val="tx1"/>
                    </a:gs>
                    <a:gs pos="86000">
                      <a:schemeClr val="tx1"/>
                    </a:gs>
                  </a:gsLst>
                  <a:lin ang="5400000" scaled="0"/>
                </a:gradFill>
                <a:latin typeface="Segoe Light" pitchFamily="34" charset="0"/>
              </a:rPr>
              <a:t>but </a:t>
            </a:r>
            <a:r>
              <a:rPr lang="en-GB" sz="2800" dirty="0">
                <a:gradFill>
                  <a:gsLst>
                    <a:gs pos="0">
                      <a:schemeClr val="tx1"/>
                    </a:gs>
                    <a:gs pos="86000">
                      <a:schemeClr val="tx1"/>
                    </a:gs>
                  </a:gsLst>
                  <a:lin ang="5400000" scaled="0"/>
                </a:gradFill>
                <a:latin typeface="Segoe Light" pitchFamily="34" charset="0"/>
              </a:rPr>
              <a:t>not </a:t>
            </a:r>
            <a:r>
              <a:rPr lang="en-GB" sz="2800" dirty="0" smtClean="0">
                <a:gradFill>
                  <a:gsLst>
                    <a:gs pos="0">
                      <a:schemeClr val="tx1"/>
                    </a:gs>
                    <a:gs pos="86000">
                      <a:schemeClr val="tx1"/>
                    </a:gs>
                  </a:gsLst>
                  <a:lin ang="5400000" scaled="0"/>
                </a:gradFill>
                <a:latin typeface="Segoe Light" pitchFamily="34" charset="0"/>
              </a:rPr>
              <a:t>embrace full “object-</a:t>
            </a:r>
            <a:r>
              <a:rPr lang="en-GB" sz="2800" b="1" dirty="0" smtClean="0">
                <a:gradFill>
                  <a:gsLst>
                    <a:gs pos="0">
                      <a:schemeClr val="tx1"/>
                    </a:gs>
                    <a:gs pos="86000">
                      <a:schemeClr val="tx1"/>
                    </a:gs>
                  </a:gsLst>
                  <a:lin ang="5400000" scaled="0"/>
                </a:gradFill>
                <a:latin typeface="Segoe Light" pitchFamily="34" charset="0"/>
              </a:rPr>
              <a:t>orientation</a:t>
            </a:r>
            <a:r>
              <a:rPr lang="en-GB" sz="2800" dirty="0" smtClean="0">
                <a:gradFill>
                  <a:gsLst>
                    <a:gs pos="0">
                      <a:schemeClr val="tx1"/>
                    </a:gs>
                    <a:gs pos="86000">
                      <a:schemeClr val="tx1"/>
                    </a:gs>
                  </a:gsLst>
                  <a:lin ang="5400000" scaled="0"/>
                </a:gradFill>
                <a:latin typeface="Segoe Light"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8439485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gridCol w="1292469"/>
                <a:gridCol w="1292469"/>
                <a:gridCol w="1292469"/>
                <a:gridCol w="1292469"/>
                <a:gridCol w="1292469"/>
                <a:gridCol w="1292469"/>
                <a:gridCol w="1292469"/>
              </a:tblGrid>
              <a:tr h="891333">
                <a:tc>
                  <a:txBody>
                    <a:bodyPr/>
                    <a:lstStyle/>
                    <a:p>
                      <a:endParaRPr lang="en-GB" sz="1600" dirty="0"/>
                    </a:p>
                  </a:txBody>
                  <a:tcPr/>
                </a:tc>
                <a:tc>
                  <a:txBody>
                    <a:bodyPr/>
                    <a:lstStyle/>
                    <a:p>
                      <a:r>
                        <a:rPr lang="en-GB" sz="1600" smtClean="0"/>
                        <a:t>Expression-oriented</a:t>
                      </a:r>
                      <a:endParaRPr lang="en-GB" sz="1600" dirty="0"/>
                    </a:p>
                  </a:txBody>
                  <a:tcPr/>
                </a:tc>
                <a:tc>
                  <a:txBody>
                    <a:bodyPr/>
                    <a:lstStyle/>
                    <a:p>
                      <a:r>
                        <a:rPr lang="en-GB" sz="1600" dirty="0" smtClean="0"/>
                        <a:t>No</a:t>
                      </a:r>
                      <a:r>
                        <a:rPr lang="en-GB" sz="1600" baseline="0" dirty="0" smtClean="0"/>
                        <a:t> null</a:t>
                      </a:r>
                      <a:endParaRPr lang="en-GB" sz="1600" dirty="0"/>
                    </a:p>
                  </a:txBody>
                  <a:tcPr/>
                </a:tc>
                <a:tc>
                  <a:txBody>
                    <a:bodyPr/>
                    <a:lstStyle/>
                    <a:p>
                      <a:r>
                        <a:rPr lang="en-GB" sz="1600" dirty="0" smtClean="0"/>
                        <a:t>Multiple</a:t>
                      </a:r>
                      <a:r>
                        <a:rPr lang="en-GB" sz="1600" baseline="0" dirty="0" smtClean="0"/>
                        <a:t> </a:t>
                      </a:r>
                      <a:r>
                        <a:rPr lang="en-GB" sz="1600" baseline="0" dirty="0" err="1" smtClean="0"/>
                        <a:t>Args</a:t>
                      </a:r>
                      <a:r>
                        <a:rPr lang="en-GB" sz="1600" baseline="0" dirty="0" smtClean="0"/>
                        <a:t> = Tuples</a:t>
                      </a:r>
                      <a:endParaRPr lang="en-GB" sz="1600" dirty="0"/>
                    </a:p>
                  </a:txBody>
                  <a:tcPr/>
                </a:tc>
                <a:tc>
                  <a:txBody>
                    <a:bodyPr/>
                    <a:lstStyle/>
                    <a:p>
                      <a:r>
                        <a:rPr lang="en-GB" sz="1600" dirty="0" smtClean="0"/>
                        <a:t>Closure and Capture</a:t>
                      </a:r>
                      <a:endParaRPr lang="en-GB" sz="1600" dirty="0"/>
                    </a:p>
                  </a:txBody>
                  <a:tcPr/>
                </a:tc>
                <a:tc>
                  <a:txBody>
                    <a:bodyPr/>
                    <a:lstStyle/>
                    <a:p>
                      <a:r>
                        <a:rPr lang="en-GB" sz="1600" dirty="0" smtClean="0"/>
                        <a:t>First</a:t>
                      </a:r>
                      <a:r>
                        <a:rPr lang="en-GB" sz="1600" baseline="0" dirty="0" smtClean="0"/>
                        <a:t>-class Values</a:t>
                      </a:r>
                      <a:endParaRPr lang="en-GB" sz="1600" dirty="0"/>
                    </a:p>
                  </a:txBody>
                  <a:tcPr/>
                </a:tc>
                <a:tc>
                  <a:txBody>
                    <a:bodyPr/>
                    <a:lstStyle/>
                    <a:p>
                      <a:r>
                        <a:rPr lang="en-GB" sz="1600" dirty="0" smtClean="0"/>
                        <a:t>Currying</a:t>
                      </a:r>
                      <a:endParaRPr lang="en-GB" sz="1600" dirty="0"/>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HM</a:t>
                      </a:r>
                      <a:r>
                        <a:rPr lang="en-GB" sz="1600" baseline="0" dirty="0" smtClean="0"/>
                        <a:t> Type Inference</a:t>
                      </a:r>
                      <a:endParaRPr lang="en-GB" sz="1600" dirty="0" smtClean="0"/>
                    </a:p>
                    <a:p>
                      <a:endParaRPr lang="en-GB" sz="1600" dirty="0"/>
                    </a:p>
                  </a:txBody>
                  <a:tcPr/>
                </a:tc>
              </a:tr>
              <a:tr h="732306">
                <a:tc>
                  <a:txBody>
                    <a:bodyPr/>
                    <a:lstStyle/>
                    <a:p>
                      <a:r>
                        <a:rPr lang="en-GB" sz="1600" dirty="0" smtClean="0"/>
                        <a:t>void (unit)</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r>
              <a:tr h="732306">
                <a:tc>
                  <a:txBody>
                    <a:bodyPr/>
                    <a:lstStyle/>
                    <a:p>
                      <a:r>
                        <a:rPr lang="en-GB" sz="1600" dirty="0" smtClean="0"/>
                        <a:t>Object Types</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lang="en-GB" sz="2800" dirty="0" smtClean="0">
                          <a:sym typeface="Wingdings" panose="05000000000000000000" pitchFamily="2" charset="2"/>
                        </a:rPr>
                        <a:t></a:t>
                      </a:r>
                      <a:endParaRPr lang="en-GB" sz="1600" dirty="0"/>
                    </a:p>
                  </a:txBody>
                  <a:tcPr anchor="ctr"/>
                </a:tc>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Subtyping</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Dot-notation</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smtClean="0"/>
                        <a:t>¾</a:t>
                      </a:r>
                      <a:endParaRPr lang="en-GB" sz="1600" dirty="0"/>
                    </a:p>
                  </a:txBody>
                  <a:tcPr anchor="ctr"/>
                </a:tc>
              </a:tr>
              <a:tr h="732306">
                <a:tc>
                  <a:txBody>
                    <a:bodyPr/>
                    <a:lstStyle/>
                    <a:p>
                      <a:r>
                        <a:rPr lang="en-GB" sz="1600" dirty="0" smtClean="0"/>
                        <a:t>Inheritance</a:t>
                      </a:r>
                      <a:endParaRPr lang="en-GB" sz="1600" dirty="0"/>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smtClean="0"/>
                        <a:t>¾</a:t>
                      </a:r>
                    </a:p>
                  </a:txBody>
                  <a:tcPr anchor="ctr"/>
                </a:tc>
              </a:tr>
              <a:tr h="891333">
                <a:tc>
                  <a:txBody>
                    <a:bodyPr/>
                    <a:lstStyle/>
                    <a:p>
                      <a:r>
                        <a:rPr lang="en-GB" sz="1600" dirty="0" smtClean="0"/>
                        <a:t>Method </a:t>
                      </a:r>
                      <a:r>
                        <a:rPr lang="en-GB" sz="1600" dirty="0" err="1" smtClean="0"/>
                        <a:t>Overloding</a:t>
                      </a:r>
                      <a:endParaRPr lang="en-GB" sz="1600" dirty="0"/>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smtClean="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smtClean="0">
                          <a:sym typeface="Wingdings" panose="05000000000000000000" pitchFamily="2" charset="2"/>
                        </a:rPr>
                        <a:t></a:t>
                      </a:r>
                      <a:endParaRPr lang="en-GB" sz="1600" dirty="0"/>
                    </a:p>
                  </a:txBody>
                  <a:tcPr anchor="ctr"/>
                </a:tc>
                <a:tc>
                  <a:txBody>
                    <a:bodyPr/>
                    <a:lstStyle/>
                    <a:p>
                      <a:pPr algn="ctr"/>
                      <a:r>
                        <a:rPr lang="en-GB" sz="1600" dirty="0" smtClean="0"/>
                        <a:t>¾</a:t>
                      </a:r>
                      <a:endParaRPr lang="en-GB" sz="1600" dirty="0"/>
                    </a:p>
                  </a:txBody>
                  <a:tcPr anchor="ctr"/>
                </a:tc>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Relatively Graceful Degradation</a:t>
            </a:r>
          </a:p>
          <a:p>
            <a:pPr algn="ctr" defTabSz="914099" fontAlgn="base">
              <a:spcBef>
                <a:spcPct val="0"/>
              </a:spcBef>
              <a:spcAft>
                <a:spcPct val="0"/>
              </a:spcAft>
            </a:pPr>
            <a:r>
              <a:rPr lang="en-GB" b="1" dirty="0" smtClean="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Relatively Graceful Degradation</a:t>
            </a:r>
          </a:p>
          <a:p>
            <a:pPr algn="ctr" defTabSz="914099" fontAlgn="base">
              <a:spcBef>
                <a:spcPct val="0"/>
              </a:spcBef>
              <a:spcAft>
                <a:spcPct val="0"/>
              </a:spcAft>
            </a:pPr>
            <a:r>
              <a:rPr lang="en-GB" b="1" dirty="0" smtClean="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smtClean="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smtClean="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smtClean="0">
                <a:latin typeface="Segoe UI Light" panose="020B0502040204020203" pitchFamily="34" charset="0"/>
              </a:rPr>
              <a:t>A functional-first approach makes a huge difference in practice</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smtClean="0">
                <a:latin typeface="Segoe UI Light" panose="020B0502040204020203" pitchFamily="34" charset="0"/>
                <a:hlinkClick r:id="rId2"/>
              </a:rPr>
              <a:t>fsharp.org/testimonials</a:t>
            </a:r>
            <a:r>
              <a:rPr lang="en-GB" sz="3600" dirty="0" smtClean="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smtClean="0">
                <a:latin typeface="Segoe UI Light" panose="020B0502040204020203" pitchFamily="34" charset="0"/>
              </a:rPr>
              <a:t>Simon </a:t>
            </a:r>
            <a:r>
              <a:rPr lang="en-GB" sz="4000" dirty="0">
                <a:latin typeface="Segoe UI Light" panose="020B0502040204020203" pitchFamily="34" charset="0"/>
              </a:rPr>
              <a:t>Cousins, Energy </a:t>
            </a:r>
            <a:r>
              <a:rPr lang="en-GB" sz="4000" dirty="0" smtClean="0">
                <a:latin typeface="Segoe UI Light" panose="020B0502040204020203" pitchFamily="34" charset="0"/>
              </a:rPr>
              <a:t>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2827853" y="3852668"/>
            <a:ext cx="8501366"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a:t>
            </a:r>
            <a:r>
              <a:rPr lang="en-GB" sz="3200" dirty="0" smtClean="0">
                <a:latin typeface="Segoe UI Light" panose="020B0502040204020203" pitchFamily="34" charset="0"/>
              </a:rPr>
              <a:t>Functional-first </a:t>
            </a:r>
            <a:r>
              <a:rPr lang="en-GB" sz="3200" dirty="0">
                <a:latin typeface="Segoe UI Light" panose="020B0502040204020203" pitchFamily="34" charset="0"/>
              </a:rPr>
              <a:t>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877985"/>
          </a:xfrm>
        </p:spPr>
        <p:txBody>
          <a:bodyPr/>
          <a:lstStyle/>
          <a:p>
            <a:r>
              <a:rPr lang="en-GB" sz="4000" dirty="0" smtClean="0">
                <a:latin typeface="Segoe UI Light" panose="020B0502040204020203" pitchFamily="34" charset="0"/>
              </a:rPr>
              <a:t>A starting position….</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The great disputes of computer science should be struggled with</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They are chances to make a better, simpler, more relaxed world as much as create opposing camps</a:t>
            </a:r>
            <a:endParaRPr lang="en-GB" dirty="0">
              <a:latin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022092"/>
          </a:xfrm>
        </p:spPr>
        <p:txBody>
          <a:bodyPr/>
          <a:lstStyle/>
          <a:p>
            <a:r>
              <a:rPr lang="en-GB" dirty="0" smtClean="0">
                <a:latin typeface="Segoe UI Light" panose="020B0502040204020203" pitchFamily="34" charset="0"/>
              </a:rPr>
              <a:t>Positive Synthesis Achieved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some </a:t>
            </a:r>
            <a:r>
              <a:rPr lang="en-GB" sz="2800" dirty="0">
                <a:latin typeface="Segoe UI Light" panose="020B0502040204020203" pitchFamily="34" charset="0"/>
              </a:rPr>
              <a:t>limitations remain…  </a:t>
            </a:r>
            <a:r>
              <a:rPr lang="en-GB" sz="2800" dirty="0" smtClean="0">
                <a:latin typeface="Segoe UI Light" panose="020B0502040204020203" pitchFamily="34" charset="0"/>
              </a:rPr>
              <a:t>and there </a:t>
            </a:r>
            <a:r>
              <a:rPr lang="en-GB" sz="2800" dirty="0">
                <a:latin typeface="Segoe UI Light" panose="020B0502040204020203" pitchFamily="34" charset="0"/>
              </a:rPr>
              <a:t>is one area </a:t>
            </a:r>
            <a:r>
              <a:rPr lang="en-GB" sz="2800" dirty="0" smtClean="0">
                <a:latin typeface="Segoe UI Light" panose="020B0502040204020203" pitchFamily="34" charset="0"/>
              </a:rPr>
              <a:t>in particular that’s </a:t>
            </a:r>
            <a:r>
              <a:rPr lang="en-GB" sz="2800" dirty="0">
                <a:latin typeface="Segoe UI Light" panose="020B0502040204020203" pitchFamily="34" charset="0"/>
              </a:rPr>
              <a:t>worth discussing….</a:t>
            </a:r>
            <a:endParaRPr lang="en-GB" sz="4000"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5" name="Group 4"/>
            <p:cNvGrpSpPr/>
            <p:nvPr/>
          </p:nvGrpSpPr>
          <p:grpSpPr>
            <a:xfrm>
              <a:off x="593457" y="490177"/>
              <a:ext cx="10790217" cy="3082919"/>
              <a:chOff x="633213" y="490177"/>
              <a:chExt cx="10790217" cy="3082919"/>
            </a:xfrm>
          </p:grpSpPr>
          <p:sp>
            <p:nvSpPr>
              <p:cNvPr id="7" name="Freeform 6"/>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Functional</a:t>
                </a:r>
                <a:endParaRPr lang="en-GB" sz="2000" kern="1200" dirty="0"/>
              </a:p>
            </p:txBody>
          </p:sp>
          <p:sp>
            <p:nvSpPr>
              <p:cNvPr id="8" name="Freeform 7"/>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Objects</a:t>
                </a:r>
                <a:endParaRPr lang="en-GB" sz="2000" kern="1200" dirty="0"/>
              </a:p>
            </p:txBody>
          </p:sp>
        </p:grpSp>
        <p:sp>
          <p:nvSpPr>
            <p:cNvPr id="6" name="Left-Right Arrow 5"/>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13087967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8407" y="2210871"/>
            <a:ext cx="11169050" cy="174496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dirty="0" smtClean="0">
                <a:latin typeface="Segoe UI Light" panose="020B0502040204020203" pitchFamily="34" charset="0"/>
              </a:rPr>
              <a:t>Circularities and Modularity in the Wild</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599" dirty="0" smtClean="0">
                <a:latin typeface="Segoe UI Light" panose="020B0502040204020203" pitchFamily="34" charset="0"/>
              </a:rPr>
              <a:t>(Analysis by Scott Wlaschin)</a:t>
            </a:r>
            <a:endParaRPr lang="en-GB" sz="3599" b="1" dirty="0">
              <a:latin typeface="Segoe UI Light" panose="020B0502040204020203" pitchFamily="34" charset="0"/>
            </a:endParaRPr>
          </a:p>
        </p:txBody>
      </p:sp>
    </p:spTree>
    <p:extLst>
      <p:ext uri="{BB962C8B-B14F-4D97-AF65-F5344CB8AC3E}">
        <p14:creationId xmlns:p14="http://schemas.microsoft.com/office/powerpoint/2010/main" val="2436860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t>Unnecessary Circularities are Evil</a:t>
            </a:r>
            <a:endParaRPr lang="en-GB" sz="4799" dirty="0"/>
          </a:p>
        </p:txBody>
      </p:sp>
      <p:sp>
        <p:nvSpPr>
          <p:cNvPr id="5" name="Text Placeholder 4"/>
          <p:cNvSpPr>
            <a:spLocks noGrp="1"/>
          </p:cNvSpPr>
          <p:nvPr>
            <p:ph type="body" idx="1"/>
          </p:nvPr>
        </p:nvSpPr>
        <p:spPr>
          <a:xfrm>
            <a:off x="522718" y="1447864"/>
            <a:ext cx="11144980" cy="5120217"/>
          </a:xfrm>
        </p:spPr>
        <p:txBody>
          <a:bodyPr/>
          <a:lstStyle/>
          <a:p>
            <a:endParaRPr lang="en-GB" sz="3199" dirty="0"/>
          </a:p>
          <a:p>
            <a:endParaRPr lang="en-GB" sz="3199" dirty="0"/>
          </a:p>
          <a:p>
            <a:endParaRPr lang="en-GB" sz="3199" dirty="0"/>
          </a:p>
          <a:p>
            <a:endParaRPr lang="en-GB" sz="3199" dirty="0"/>
          </a:p>
          <a:p>
            <a:endParaRPr lang="en-GB" sz="3199" dirty="0"/>
          </a:p>
          <a:p>
            <a:endParaRPr lang="en-GB" sz="3199" dirty="0"/>
          </a:p>
          <a:p>
            <a:endParaRPr lang="en-GB" sz="3199" dirty="0"/>
          </a:p>
          <a:p>
            <a:pPr marL="0" indent="0">
              <a:buNone/>
            </a:pPr>
            <a:r>
              <a:rPr lang="en-GB" sz="3199" dirty="0"/>
              <a:t>To the functional programmer, it is “obvious” that our software methodology should help minimize and reduce cyclic dependencies in program structure.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0" y="1344891"/>
            <a:ext cx="4381760" cy="31379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450" y="1609868"/>
            <a:ext cx="4389198" cy="2872929"/>
          </a:xfrm>
          <a:prstGeom prst="rect">
            <a:avLst/>
          </a:prstGeom>
        </p:spPr>
      </p:pic>
    </p:spTree>
    <p:extLst>
      <p:ext uri="{BB962C8B-B14F-4D97-AF65-F5344CB8AC3E}">
        <p14:creationId xmlns:p14="http://schemas.microsoft.com/office/powerpoint/2010/main" val="265841769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t>The C# approach to circularity</a:t>
            </a:r>
            <a:endParaRPr lang="en-GB" sz="4799" dirty="0"/>
          </a:p>
        </p:txBody>
      </p:sp>
      <p:sp>
        <p:nvSpPr>
          <p:cNvPr id="5" name="Text Placeholder 4"/>
          <p:cNvSpPr>
            <a:spLocks noGrp="1"/>
          </p:cNvSpPr>
          <p:nvPr>
            <p:ph type="body" idx="1"/>
          </p:nvPr>
        </p:nvSpPr>
        <p:spPr>
          <a:xfrm>
            <a:off x="522718" y="1827405"/>
            <a:ext cx="11144980" cy="2293294"/>
          </a:xfrm>
        </p:spPr>
        <p:txBody>
          <a:bodyPr/>
          <a:lstStyle/>
          <a:p>
            <a:pPr marL="0" indent="0">
              <a:buNone/>
            </a:pPr>
            <a:r>
              <a:rPr lang="en-GB" sz="3199" dirty="0"/>
              <a:t>All files in an “assembly” are mutually referential </a:t>
            </a:r>
          </a:p>
          <a:p>
            <a:endParaRPr lang="en-GB" sz="3199" dirty="0"/>
          </a:p>
          <a:p>
            <a:pPr marL="0" indent="0">
              <a:buNone/>
            </a:pPr>
            <a:r>
              <a:rPr lang="en-GB" sz="3199" dirty="0" smtClean="0"/>
              <a:t>[</a:t>
            </a:r>
            <a:r>
              <a:rPr lang="en-GB" sz="3199" dirty="0" err="1" smtClean="0"/>
              <a:t>InternalsVisibleTo</a:t>
            </a:r>
            <a:r>
              <a:rPr lang="en-GB" sz="3199" dirty="0" smtClean="0"/>
              <a:t>] can reveal internals of one assembly to another</a:t>
            </a:r>
          </a:p>
          <a:p>
            <a:endParaRPr lang="en-GB" sz="3199" dirty="0" smtClean="0"/>
          </a:p>
          <a:p>
            <a:pPr marL="0" indent="0">
              <a:buNone/>
            </a:pPr>
            <a:r>
              <a:rPr lang="en-GB" sz="3199" dirty="0" smtClean="0"/>
              <a:t>Mutually recursive “assemblies” are possible if you try hard</a:t>
            </a:r>
            <a:endParaRPr lang="en-GB" sz="3199" dirty="0"/>
          </a:p>
        </p:txBody>
      </p:sp>
    </p:spTree>
    <p:extLst>
      <p:ext uri="{BB962C8B-B14F-4D97-AF65-F5344CB8AC3E}">
        <p14:creationId xmlns:p14="http://schemas.microsoft.com/office/powerpoint/2010/main" val="115086951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t>The F# approach to circularity</a:t>
            </a:r>
            <a:endParaRPr lang="en-GB" sz="4799" dirty="0"/>
          </a:p>
        </p:txBody>
      </p:sp>
      <p:sp>
        <p:nvSpPr>
          <p:cNvPr id="5" name="Text Placeholder 4"/>
          <p:cNvSpPr>
            <a:spLocks noGrp="1"/>
          </p:cNvSpPr>
          <p:nvPr>
            <p:ph type="body" idx="1"/>
          </p:nvPr>
        </p:nvSpPr>
        <p:spPr>
          <a:xfrm>
            <a:off x="522718" y="1447865"/>
            <a:ext cx="11144980" cy="3828099"/>
          </a:xfrm>
        </p:spPr>
        <p:txBody>
          <a:bodyPr/>
          <a:lstStyle/>
          <a:p>
            <a:pPr marL="0" indent="0">
              <a:buNone/>
            </a:pPr>
            <a:r>
              <a:rPr lang="en-GB" sz="3199" dirty="0"/>
              <a:t>Like </a:t>
            </a:r>
            <a:r>
              <a:rPr lang="en-GB" sz="3199" dirty="0" smtClean="0"/>
              <a:t>all </a:t>
            </a:r>
            <a:r>
              <a:rPr lang="en-GB" sz="3199" dirty="0"/>
              <a:t>Hindley-Milner languages, F# has a file </a:t>
            </a:r>
            <a:r>
              <a:rPr lang="en-GB" sz="3199" dirty="0" smtClean="0"/>
              <a:t>ordering</a:t>
            </a:r>
          </a:p>
          <a:p>
            <a:pPr marL="0" indent="0">
              <a:buNone/>
            </a:pPr>
            <a:endParaRPr lang="en-GB" sz="1800" dirty="0" smtClean="0"/>
          </a:p>
          <a:p>
            <a:pPr marL="0" indent="0">
              <a:buNone/>
            </a:pPr>
            <a:r>
              <a:rPr lang="en-GB" sz="3199" dirty="0" smtClean="0"/>
              <a:t>F# prohibits direct circularities across files</a:t>
            </a:r>
          </a:p>
          <a:p>
            <a:endParaRPr lang="en-GB" sz="1800" dirty="0"/>
          </a:p>
          <a:p>
            <a:pPr marL="0" indent="0">
              <a:buNone/>
            </a:pPr>
            <a:r>
              <a:rPr lang="en-GB" sz="3199" dirty="0" smtClean="0"/>
              <a:t>F# encourages minimizing dependencies within a file</a:t>
            </a:r>
          </a:p>
          <a:p>
            <a:endParaRPr lang="en-GB" sz="1800" dirty="0" smtClean="0"/>
          </a:p>
          <a:p>
            <a:pPr marL="0" indent="0">
              <a:buNone/>
            </a:pPr>
            <a:r>
              <a:rPr lang="en-GB" sz="3199" dirty="0" smtClean="0"/>
              <a:t>Parameterization the preferred technique</a:t>
            </a:r>
          </a:p>
          <a:p>
            <a:pPr marL="0" indent="0">
              <a:buNone/>
            </a:pPr>
            <a:endParaRPr lang="en-GB" sz="1800" dirty="0" smtClean="0"/>
          </a:p>
          <a:p>
            <a:pPr marL="0" indent="0">
              <a:buNone/>
            </a:pPr>
            <a:r>
              <a:rPr lang="en-GB" sz="3199" dirty="0" smtClean="0"/>
              <a:t>F# objects support limited forms of circularity when needed</a:t>
            </a:r>
            <a:endParaRPr lang="en-GB" sz="3199" dirty="0"/>
          </a:p>
        </p:txBody>
      </p:sp>
    </p:spTree>
    <p:extLst>
      <p:ext uri="{BB962C8B-B14F-4D97-AF65-F5344CB8AC3E}">
        <p14:creationId xmlns:p14="http://schemas.microsoft.com/office/powerpoint/2010/main" val="111307327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t>Let’s analyse some C# and F# projects</a:t>
            </a:r>
          </a:p>
        </p:txBody>
      </p:sp>
      <p:pic>
        <p:nvPicPr>
          <p:cNvPr id="6" name="Picture 5"/>
          <p:cNvPicPr>
            <a:picLocks noChangeAspect="1"/>
          </p:cNvPicPr>
          <p:nvPr/>
        </p:nvPicPr>
        <p:blipFill>
          <a:blip r:embed="rId2"/>
          <a:stretch>
            <a:fillRect/>
          </a:stretch>
        </p:blipFill>
        <p:spPr>
          <a:xfrm>
            <a:off x="754245" y="1187081"/>
            <a:ext cx="10015139" cy="5063121"/>
          </a:xfrm>
          <a:prstGeom prst="rect">
            <a:avLst/>
          </a:prstGeom>
        </p:spPr>
      </p:pic>
    </p:spTree>
    <p:extLst>
      <p:ext uri="{BB962C8B-B14F-4D97-AF65-F5344CB8AC3E}">
        <p14:creationId xmlns:p14="http://schemas.microsoft.com/office/powerpoint/2010/main" val="283131216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t>Let’s analyse some C# and F# projects</a:t>
            </a:r>
          </a:p>
        </p:txBody>
      </p:sp>
      <p:pic>
        <p:nvPicPr>
          <p:cNvPr id="3" name="Picture 2"/>
          <p:cNvPicPr>
            <a:picLocks noChangeAspect="1"/>
          </p:cNvPicPr>
          <p:nvPr/>
        </p:nvPicPr>
        <p:blipFill>
          <a:blip r:embed="rId2"/>
          <a:stretch>
            <a:fillRect/>
          </a:stretch>
        </p:blipFill>
        <p:spPr>
          <a:xfrm>
            <a:off x="760320" y="1447866"/>
            <a:ext cx="9654303" cy="4752118"/>
          </a:xfrm>
          <a:prstGeom prst="rect">
            <a:avLst/>
          </a:prstGeom>
        </p:spPr>
      </p:pic>
      <p:pic>
        <p:nvPicPr>
          <p:cNvPr id="4" name="Picture 3"/>
          <p:cNvPicPr>
            <a:picLocks noChangeAspect="1"/>
          </p:cNvPicPr>
          <p:nvPr/>
        </p:nvPicPr>
        <p:blipFill>
          <a:blip r:embed="rId3"/>
          <a:stretch>
            <a:fillRect/>
          </a:stretch>
        </p:blipFill>
        <p:spPr>
          <a:xfrm>
            <a:off x="760320" y="1109249"/>
            <a:ext cx="1333191" cy="342821"/>
          </a:xfrm>
          <a:prstGeom prst="rect">
            <a:avLst/>
          </a:prstGeom>
        </p:spPr>
      </p:pic>
    </p:spTree>
    <p:extLst>
      <p:ext uri="{BB962C8B-B14F-4D97-AF65-F5344CB8AC3E}">
        <p14:creationId xmlns:p14="http://schemas.microsoft.com/office/powerpoint/2010/main" val="215343140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4406" y="228600"/>
            <a:ext cx="4623292" cy="1163395"/>
          </a:xfrm>
        </p:spPr>
        <p:txBody>
          <a:bodyPr/>
          <a:lstStyle/>
          <a:p>
            <a:r>
              <a:rPr lang="en-GB" sz="2800" dirty="0">
                <a:latin typeface="Segoe UI Light" panose="020B0502040204020203" pitchFamily="34" charset="0"/>
              </a:rPr>
              <a:t>F# code has </a:t>
            </a:r>
            <a:r>
              <a:rPr lang="en-GB" sz="2800" dirty="0" smtClean="0">
                <a:latin typeface="Segoe UI Light" panose="020B0502040204020203" pitchFamily="34" charset="0"/>
              </a:rPr>
              <a:t>fewer top-level dependencies</a:t>
            </a:r>
            <a:r>
              <a:rPr lang="en-GB" sz="2800" dirty="0">
                <a:latin typeface="Segoe UI Light" panose="020B0502040204020203" pitchFamily="34" charset="0"/>
              </a:rPr>
              <a:t/>
            </a:r>
            <a:br>
              <a:rPr lang="en-GB" sz="2800" dirty="0">
                <a:latin typeface="Segoe UI Light" panose="020B0502040204020203" pitchFamily="34" charset="0"/>
              </a:rPr>
            </a:br>
            <a:endParaRPr lang="en-GB" sz="2800" dirty="0">
              <a:latin typeface="Segoe UI Light" panose="020B0502040204020203" pitchFamily="34" charset="0"/>
            </a:endParaRPr>
          </a:p>
        </p:txBody>
      </p:sp>
      <p:pic>
        <p:nvPicPr>
          <p:cNvPr id="4" name="Picture 3"/>
          <p:cNvPicPr>
            <a:picLocks noChangeAspect="1"/>
          </p:cNvPicPr>
          <p:nvPr/>
        </p:nvPicPr>
        <p:blipFill>
          <a:blip r:embed="rId2"/>
          <a:stretch>
            <a:fillRect/>
          </a:stretch>
        </p:blipFill>
        <p:spPr>
          <a:xfrm>
            <a:off x="522716" y="228601"/>
            <a:ext cx="6288136" cy="6723832"/>
          </a:xfrm>
          <a:prstGeom prst="rect">
            <a:avLst/>
          </a:prstGeom>
        </p:spPr>
      </p:pic>
    </p:spTree>
    <p:extLst>
      <p:ext uri="{BB962C8B-B14F-4D97-AF65-F5344CB8AC3E}">
        <p14:creationId xmlns:p14="http://schemas.microsoft.com/office/powerpoint/2010/main" val="253707311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2901" y="710241"/>
            <a:ext cx="5753581" cy="524184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276297" y="710241"/>
            <a:ext cx="5753244" cy="5241845"/>
          </a:xfrm>
          <a:prstGeom prst="rect">
            <a:avLst/>
          </a:prstGeom>
          <a:ln>
            <a:solidFill>
              <a:schemeClr val="accent1"/>
            </a:solidFill>
          </a:ln>
        </p:spPr>
      </p:pic>
    </p:spTree>
    <p:extLst>
      <p:ext uri="{BB962C8B-B14F-4D97-AF65-F5344CB8AC3E}">
        <p14:creationId xmlns:p14="http://schemas.microsoft.com/office/powerpoint/2010/main" val="55858868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114" y="228600"/>
            <a:ext cx="6203425" cy="6329325"/>
          </a:xfrm>
          <a:prstGeom prst="rect">
            <a:avLst/>
          </a:prstGeom>
        </p:spPr>
      </p:pic>
      <p:sp>
        <p:nvSpPr>
          <p:cNvPr id="5" name="Title 1"/>
          <p:cNvSpPr txBox="1">
            <a:spLocks/>
          </p:cNvSpPr>
          <p:nvPr/>
        </p:nvSpPr>
        <p:spPr>
          <a:xfrm>
            <a:off x="6594134" y="228600"/>
            <a:ext cx="5073564" cy="2326253"/>
          </a:xfrm>
          <a:prstGeom prst="rect">
            <a:avLst/>
          </a:prstGeom>
        </p:spPr>
        <p:txBody>
          <a:bodyPr vert="horz" wrap="square" lIns="0" tIns="0" rIns="0" bIns="0" rtlCol="0" anchor="t">
            <a:spAutoFit/>
          </a:bodyPr>
          <a:lstStyle>
            <a:lvl1pPr algn="l"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400" dirty="0"/>
              <a:t>Why the difference between C# and F#?</a:t>
            </a:r>
          </a:p>
          <a:p>
            <a:endParaRPr lang="en-GB" sz="2400" dirty="0"/>
          </a:p>
          <a:p>
            <a:r>
              <a:rPr lang="en-GB" sz="2400" dirty="0"/>
              <a:t>In C#, there is nothing stopping you from creating cycles. In fact, you have to make a special effort to avoid them.</a:t>
            </a:r>
          </a:p>
          <a:p>
            <a:endParaRPr lang="en-GB" sz="2400" dirty="0"/>
          </a:p>
          <a:p>
            <a:r>
              <a:rPr lang="en-GB" sz="2400" dirty="0"/>
              <a:t>In F#, you can't easily create cycles at all.</a:t>
            </a:r>
          </a:p>
        </p:txBody>
      </p:sp>
    </p:spTree>
    <p:extLst>
      <p:ext uri="{BB962C8B-B14F-4D97-AF65-F5344CB8AC3E}">
        <p14:creationId xmlns:p14="http://schemas.microsoft.com/office/powerpoint/2010/main" val="358112226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722" y="1223888"/>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smtClean="0">
                <a:latin typeface="Segoe UI Light" panose="020B0502040204020203" pitchFamily="34" charset="0"/>
              </a:rPr>
              <a:t>Not a new idea…</a:t>
            </a:r>
            <a:endParaRPr lang="en-GB" dirty="0">
              <a:latin typeface="Segoe UI Light" panose="020B0502040204020203" pitchFamily="34" charset="0"/>
            </a:endParaRPr>
          </a:p>
        </p:txBody>
      </p:sp>
    </p:spTree>
    <p:extLst>
      <p:ext uri="{BB962C8B-B14F-4D97-AF65-F5344CB8AC3E}">
        <p14:creationId xmlns:p14="http://schemas.microsoft.com/office/powerpoint/2010/main" val="351200892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589" y="146856"/>
            <a:ext cx="8132184" cy="6896091"/>
          </a:xfrm>
          <a:prstGeom prst="rect">
            <a:avLst/>
          </a:prstGeom>
        </p:spPr>
      </p:pic>
      <p:sp>
        <p:nvSpPr>
          <p:cNvPr id="6" name="TextBox 5"/>
          <p:cNvSpPr txBox="1"/>
          <p:nvPr/>
        </p:nvSpPr>
        <p:spPr>
          <a:xfrm>
            <a:off x="8578736" y="513373"/>
            <a:ext cx="3374322" cy="676980"/>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Light" pitchFamily="34" charset="0"/>
              </a:rPr>
              <a:t>SpecFlow</a:t>
            </a:r>
            <a:r>
              <a:rPr lang="en-GB" sz="4399" b="1" dirty="0">
                <a:gradFill>
                  <a:gsLst>
                    <a:gs pos="0">
                      <a:schemeClr val="tx1"/>
                    </a:gs>
                    <a:gs pos="86000">
                      <a:schemeClr val="tx1"/>
                    </a:gs>
                  </a:gsLst>
                  <a:lin ang="5400000" scaled="0"/>
                </a:gradFill>
                <a:latin typeface="Segoe Light" pitchFamily="34" charset="0"/>
              </a:rPr>
              <a:t> </a:t>
            </a:r>
            <a:r>
              <a:rPr lang="en-GB" sz="4399" b="1" dirty="0" smtClean="0">
                <a:gradFill>
                  <a:gsLst>
                    <a:gs pos="0">
                      <a:schemeClr val="tx1"/>
                    </a:gs>
                    <a:gs pos="86000">
                      <a:schemeClr val="tx1"/>
                    </a:gs>
                  </a:gsLst>
                  <a:lin ang="5400000" scaled="0"/>
                </a:gradFill>
                <a:latin typeface="Segoe Light" pitchFamily="34" charset="0"/>
              </a:rPr>
              <a:t>(C#)</a:t>
            </a:r>
            <a:endParaRPr lang="en-GB" sz="4399"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427205023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236" y="129606"/>
            <a:ext cx="7954959" cy="6618526"/>
          </a:xfrm>
          <a:prstGeom prst="rect">
            <a:avLst/>
          </a:prstGeom>
        </p:spPr>
      </p:pic>
      <p:sp>
        <p:nvSpPr>
          <p:cNvPr id="5" name="TextBox 4"/>
          <p:cNvSpPr txBox="1"/>
          <p:nvPr/>
        </p:nvSpPr>
        <p:spPr>
          <a:xfrm>
            <a:off x="8610138" y="513373"/>
            <a:ext cx="3061027" cy="676951"/>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Light" pitchFamily="34" charset="0"/>
              </a:rPr>
              <a:t>TickFlow</a:t>
            </a:r>
            <a:r>
              <a:rPr lang="en-GB" sz="4399" b="1" dirty="0">
                <a:gradFill>
                  <a:gsLst>
                    <a:gs pos="0">
                      <a:schemeClr val="tx1"/>
                    </a:gs>
                    <a:gs pos="86000">
                      <a:schemeClr val="tx1"/>
                    </a:gs>
                  </a:gsLst>
                  <a:lin ang="5400000" scaled="0"/>
                </a:gradFill>
                <a:latin typeface="Segoe Light" pitchFamily="34" charset="0"/>
              </a:rPr>
              <a:t> (F#)</a:t>
            </a:r>
          </a:p>
        </p:txBody>
      </p:sp>
    </p:spTree>
    <p:extLst>
      <p:ext uri="{BB962C8B-B14F-4D97-AF65-F5344CB8AC3E}">
        <p14:creationId xmlns:p14="http://schemas.microsoft.com/office/powerpoint/2010/main" val="420218728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2121" y="668585"/>
            <a:ext cx="990427" cy="338476"/>
          </a:xfrm>
          <a:prstGeom prst="rect">
            <a:avLst/>
          </a:prstGeom>
          <a:noFill/>
        </p:spPr>
        <p:txBody>
          <a:bodyPr wrap="none" lIns="0" tIns="0" rIns="0" bIns="0" rtlCol="0">
            <a:spAutoFit/>
          </a:bodyPr>
          <a:lstStyle/>
          <a:p>
            <a:r>
              <a:rPr lang="en-GB" sz="2200" dirty="0" err="1">
                <a:gradFill>
                  <a:gsLst>
                    <a:gs pos="0">
                      <a:schemeClr val="tx1"/>
                    </a:gs>
                    <a:gs pos="86000">
                      <a:schemeClr val="tx1"/>
                    </a:gs>
                  </a:gsLst>
                  <a:lin ang="5400000" scaled="0"/>
                </a:gradFill>
                <a:latin typeface="Segoe Light" pitchFamily="34" charset="0"/>
              </a:rPr>
              <a:t>TickFlow</a:t>
            </a:r>
            <a:endParaRPr lang="en-GB" sz="2200" dirty="0">
              <a:gradFill>
                <a:gsLst>
                  <a:gs pos="0">
                    <a:schemeClr val="tx1"/>
                  </a:gs>
                  <a:gs pos="86000">
                    <a:schemeClr val="tx1"/>
                  </a:gs>
                </a:gsLst>
                <a:lin ang="5400000" scaled="0"/>
              </a:gradFill>
              <a:latin typeface="Segoe Light" pitchFamily="34" charset="0"/>
            </a:endParaRPr>
          </a:p>
        </p:txBody>
      </p:sp>
      <p:pic>
        <p:nvPicPr>
          <p:cNvPr id="4" name="Picture 3"/>
          <p:cNvPicPr>
            <a:picLocks noChangeAspect="1"/>
          </p:cNvPicPr>
          <p:nvPr/>
        </p:nvPicPr>
        <p:blipFill>
          <a:blip r:embed="rId2"/>
          <a:stretch>
            <a:fillRect/>
          </a:stretch>
        </p:blipFill>
        <p:spPr>
          <a:xfrm>
            <a:off x="-279512" y="600730"/>
            <a:ext cx="12751023" cy="5656541"/>
          </a:xfrm>
          <a:prstGeom prst="rect">
            <a:avLst/>
          </a:prstGeom>
        </p:spPr>
      </p:pic>
      <p:sp>
        <p:nvSpPr>
          <p:cNvPr id="6" name="TextBox 5"/>
          <p:cNvSpPr txBox="1"/>
          <p:nvPr/>
        </p:nvSpPr>
        <p:spPr>
          <a:xfrm>
            <a:off x="9282122" y="228601"/>
            <a:ext cx="3198021" cy="338476"/>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Segoe Light" pitchFamily="34" charset="0"/>
              </a:rPr>
              <a:t>Microsoft Entity Framework</a:t>
            </a:r>
          </a:p>
        </p:txBody>
      </p:sp>
    </p:spTree>
    <p:extLst>
      <p:ext uri="{BB962C8B-B14F-4D97-AF65-F5344CB8AC3E}">
        <p14:creationId xmlns:p14="http://schemas.microsoft.com/office/powerpoint/2010/main" val="270189672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504" y="894701"/>
            <a:ext cx="11169050" cy="3988784"/>
          </a:xfrm>
        </p:spPr>
        <p:txBody>
          <a:bodyPr/>
          <a:lstStyle/>
          <a:p>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In theory and in practice, unmoderated </a:t>
            </a:r>
            <a:r>
              <a:rPr lang="en-GB" sz="3600" dirty="0" smtClean="0">
                <a:latin typeface="Segoe UI Light" panose="020B0502040204020203" pitchFamily="34" charset="0"/>
              </a:rPr>
              <a:t>intra-component cycles </a:t>
            </a:r>
            <a:r>
              <a:rPr lang="en-GB" sz="3600" dirty="0">
                <a:latin typeface="Segoe UI Light" panose="020B0502040204020203" pitchFamily="34" charset="0"/>
              </a:rPr>
              <a:t>are a disaster</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Language mechanisms that enforce </a:t>
            </a:r>
            <a:r>
              <a:rPr lang="en-GB" sz="3600" dirty="0" err="1" smtClean="0">
                <a:latin typeface="Segoe UI Light" panose="020B0502040204020203" pitchFamily="34" charset="0"/>
              </a:rPr>
              <a:t>acyclicity</a:t>
            </a:r>
            <a:r>
              <a:rPr lang="en-GB" sz="3600" dirty="0" smtClean="0">
                <a:latin typeface="Segoe UI Light" panose="020B0502040204020203" pitchFamily="34" charset="0"/>
              </a:rPr>
              <a:t> are good</a:t>
            </a:r>
            <a:br>
              <a:rPr lang="en-GB" sz="3600" dirty="0" smtClean="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smtClean="0">
                <a:latin typeface="Segoe UI Light" panose="020B0502040204020203" pitchFamily="34" charset="0"/>
              </a:rPr>
              <a:t>There are significant unresolved tensions here in the major industrial languages</a:t>
            </a:r>
            <a:endParaRPr lang="en-GB" sz="2400" b="1" dirty="0">
              <a:latin typeface="Segoe UI Light" panose="020B0502040204020203" pitchFamily="34" charset="0"/>
            </a:endParaRPr>
          </a:p>
        </p:txBody>
      </p:sp>
    </p:spTree>
    <p:extLst>
      <p:ext uri="{BB962C8B-B14F-4D97-AF65-F5344CB8AC3E}">
        <p14:creationId xmlns:p14="http://schemas.microsoft.com/office/powerpoint/2010/main" val="237371099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44333756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Rectangular Callout 1"/>
          <p:cNvSpPr/>
          <p:nvPr/>
        </p:nvSpPr>
        <p:spPr bwMode="auto">
          <a:xfrm>
            <a:off x="2315688"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200" dirty="0" smtClean="0">
                <a:gradFill>
                  <a:gsLst>
                    <a:gs pos="0">
                      <a:srgbClr val="FFFFFF"/>
                    </a:gs>
                    <a:gs pos="100000">
                      <a:srgbClr val="FFFFFF"/>
                    </a:gs>
                  </a:gsLst>
                  <a:lin ang="5400000" scaled="0"/>
                </a:gradFill>
                <a:latin typeface="Segoe Light" pitchFamily="34" charset="0"/>
              </a:rPr>
              <a:t>In one large company, ~1000 people work on tooling for this</a:t>
            </a:r>
          </a:p>
        </p:txBody>
      </p:sp>
      <p:sp>
        <p:nvSpPr>
          <p:cNvPr id="11" name="Rectangular Callout 10"/>
          <p:cNvSpPr/>
          <p:nvPr/>
        </p:nvSpPr>
        <p:spPr bwMode="auto">
          <a:xfrm>
            <a:off x="8203870"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200" dirty="0" smtClean="0">
                <a:gradFill>
                  <a:gsLst>
                    <a:gs pos="0">
                      <a:srgbClr val="FFFFFF"/>
                    </a:gs>
                    <a:gs pos="100000">
                      <a:srgbClr val="FFFFFF"/>
                    </a:gs>
                  </a:gsLst>
                  <a:lin ang="5400000" scaled="0"/>
                </a:gradFill>
                <a:latin typeface="Segoe Light" pitchFamily="34" charset="0"/>
              </a:rPr>
              <a:t>…and 5000+ people work on tooling for this</a:t>
            </a:r>
          </a:p>
        </p:txBody>
      </p:sp>
    </p:spTree>
    <p:extLst>
      <p:ext uri="{BB962C8B-B14F-4D97-AF65-F5344CB8AC3E}">
        <p14:creationId xmlns:p14="http://schemas.microsoft.com/office/powerpoint/2010/main" val="1808258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982" y="2314131"/>
            <a:ext cx="9259502" cy="1495794"/>
          </a:xfrm>
        </p:spPr>
        <p:txBody>
          <a:bodyPr/>
          <a:lstStyle/>
          <a:p>
            <a:pPr algn="ctr"/>
            <a:r>
              <a:rPr lang="en-GB" sz="5400" dirty="0" smtClean="0">
                <a:latin typeface="Segoe UI Light" panose="020B0502040204020203" pitchFamily="34" charset="0"/>
              </a:rPr>
              <a:t>We are living through an information revolution</a:t>
            </a:r>
            <a:endParaRPr lang="en-GB" sz="5400" b="1" dirty="0">
              <a:latin typeface="Segoe UI Light" panose="020B0502040204020203" pitchFamily="34" charset="0"/>
            </a:endParaRPr>
          </a:p>
        </p:txBody>
      </p:sp>
    </p:spTree>
    <p:extLst>
      <p:ext uri="{BB962C8B-B14F-4D97-AF65-F5344CB8AC3E}">
        <p14:creationId xmlns:p14="http://schemas.microsoft.com/office/powerpoint/2010/main" val="198773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838" y="1447810"/>
            <a:ext cx="8047351" cy="40671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nvPr>
        </p:nvGraphicFramePr>
        <p:xfrm>
          <a:off x="4161614" y="1773678"/>
          <a:ext cx="5472608" cy="329695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9763560" y="4899687"/>
            <a:ext cx="339837" cy="184666"/>
          </a:xfrm>
          <a:prstGeom prst="rect">
            <a:avLst/>
          </a:prstGeom>
          <a:noFill/>
        </p:spPr>
        <p:txBody>
          <a:bodyPr wrap="none" lIns="0" tIns="0" rIns="0" bIns="0" rtlCol="0">
            <a:spAutoFit/>
          </a:bodyPr>
          <a:lstStyle/>
          <a:p>
            <a:r>
              <a:rPr lang="en-GB" sz="1200" b="1" dirty="0">
                <a:latin typeface="Helvetica" pitchFamily="34" charset="0"/>
              </a:rPr>
              <a:t>2012</a:t>
            </a:r>
          </a:p>
        </p:txBody>
      </p:sp>
      <p:sp>
        <p:nvSpPr>
          <p:cNvPr id="7" name="TextBox 6"/>
          <p:cNvSpPr txBox="1"/>
          <p:nvPr/>
        </p:nvSpPr>
        <p:spPr>
          <a:xfrm>
            <a:off x="10217325" y="4899687"/>
            <a:ext cx="339837" cy="184666"/>
          </a:xfrm>
          <a:prstGeom prst="rect">
            <a:avLst/>
          </a:prstGeom>
          <a:noFill/>
        </p:spPr>
        <p:txBody>
          <a:bodyPr wrap="none" lIns="0" tIns="0" rIns="0" bIns="0" rtlCol="0">
            <a:spAutoFit/>
          </a:bodyPr>
          <a:lstStyle/>
          <a:p>
            <a:r>
              <a:rPr lang="en-GB" sz="1200" b="1" dirty="0">
                <a:latin typeface="Helvetica" pitchFamily="34" charset="0"/>
              </a:rPr>
              <a:t>2013</a:t>
            </a:r>
          </a:p>
        </p:txBody>
      </p:sp>
      <p:sp>
        <p:nvSpPr>
          <p:cNvPr id="8" name="TextBox 7"/>
          <p:cNvSpPr txBox="1"/>
          <p:nvPr/>
        </p:nvSpPr>
        <p:spPr>
          <a:xfrm>
            <a:off x="9737161" y="5203865"/>
            <a:ext cx="383118" cy="184666"/>
          </a:xfrm>
          <a:prstGeom prst="rect">
            <a:avLst/>
          </a:prstGeom>
          <a:noFill/>
        </p:spPr>
        <p:txBody>
          <a:bodyPr wrap="none" lIns="0" tIns="0" rIns="0" bIns="0" rtlCol="0">
            <a:spAutoFit/>
          </a:bodyPr>
          <a:lstStyle/>
          <a:p>
            <a:r>
              <a:rPr lang="en-GB" sz="1200" b="1" dirty="0">
                <a:latin typeface="Helvetica" pitchFamily="34" charset="0"/>
              </a:rPr>
              <a:t>6,432</a:t>
            </a:r>
          </a:p>
        </p:txBody>
      </p:sp>
      <p:sp>
        <p:nvSpPr>
          <p:cNvPr id="9" name="TextBox 8"/>
          <p:cNvSpPr txBox="1"/>
          <p:nvPr/>
        </p:nvSpPr>
        <p:spPr>
          <a:xfrm>
            <a:off x="10199924" y="5203864"/>
            <a:ext cx="468077" cy="184666"/>
          </a:xfrm>
          <a:prstGeom prst="rect">
            <a:avLst/>
          </a:prstGeom>
          <a:noFill/>
        </p:spPr>
        <p:txBody>
          <a:bodyPr wrap="none" lIns="0" tIns="0" rIns="0" bIns="0" rtlCol="0">
            <a:spAutoFit/>
          </a:bodyPr>
          <a:lstStyle/>
          <a:p>
            <a:r>
              <a:rPr lang="en-GB" sz="1200" b="1" dirty="0">
                <a:latin typeface="Helvetica" pitchFamily="34" charset="0"/>
              </a:rPr>
              <a:t>10,537</a:t>
            </a:r>
          </a:p>
        </p:txBody>
      </p:sp>
    </p:spTree>
    <p:extLst>
      <p:ext uri="{BB962C8B-B14F-4D97-AF65-F5344CB8AC3E}">
        <p14:creationId xmlns:p14="http://schemas.microsoft.com/office/powerpoint/2010/main" val="2452706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latin typeface="Segoe UI Light" panose="020B0502040204020203" pitchFamily="34" charset="0"/>
              </a:rPr>
              <a:t>We need to bring information </a:t>
            </a:r>
            <a:r>
              <a:rPr lang="en-GB" b="1" dirty="0" smtClean="0">
                <a:latin typeface="Segoe UI Light" panose="020B0502040204020203" pitchFamily="34" charset="0"/>
              </a:rPr>
              <a:t>into</a:t>
            </a:r>
            <a:r>
              <a:rPr lang="en-GB" dirty="0" smtClean="0">
                <a:latin typeface="Segoe UI Light" panose="020B0502040204020203" pitchFamily="34" charset="0"/>
              </a:rPr>
              <a:t> the language…</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2292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9981" y="1084371"/>
            <a:ext cx="8382000" cy="4362733"/>
          </a:xfrm>
        </p:spPr>
        <p:txBody>
          <a:bodyPr/>
          <a:lstStyle/>
          <a:p>
            <a:r>
              <a:rPr lang="en-GB" dirty="0" smtClean="0">
                <a:latin typeface="Segoe UI Light" panose="020B0502040204020203" pitchFamily="34" charset="0"/>
              </a:rPr>
              <a:t>F# Type Providers =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Compile-time meta-programming for scalable, on-demand injection of metadata as types</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110114270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smtClean="0">
                <a:latin typeface="Segoe UI Light" panose="020B0502040204020203" pitchFamily="34" charset="0"/>
              </a:rPr>
              <a:t>You can of course take this too far </a:t>
            </a:r>
            <a:r>
              <a:rPr lang="en-GB" dirty="0" smtClean="0">
                <a:latin typeface="Segoe UI Light" panose="020B0502040204020203" pitchFamily="34" charset="0"/>
                <a:sym typeface="Wingdings" panose="05000000000000000000" pitchFamily="2" charset="2"/>
              </a:rPr>
              <a:t></a:t>
            </a:r>
            <a:endParaRPr lang="en-GB" dirty="0">
              <a:latin typeface="Segoe UI Light" panose="020B0502040204020203" pitchFamily="34" charset="0"/>
            </a:endParaRP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64396" y="555285"/>
            <a:ext cx="8049297" cy="5834130"/>
          </a:xfrm>
          <a:prstGeom prst="rect">
            <a:avLst/>
          </a:prstGeom>
        </p:spPr>
      </p:pic>
    </p:spTree>
    <p:extLst>
      <p:ext uri="{BB962C8B-B14F-4D97-AF65-F5344CB8AC3E}">
        <p14:creationId xmlns:p14="http://schemas.microsoft.com/office/powerpoint/2010/main" val="780502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4268" y="2298808"/>
            <a:ext cx="8382000" cy="1869743"/>
          </a:xfrm>
        </p:spPr>
        <p:txBody>
          <a:bodyPr/>
          <a:lstStyle/>
          <a:p>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Many Data Sources, One Mechanism</a:t>
            </a:r>
            <a:endParaRPr lang="en-GB" dirty="0">
              <a:latin typeface="Segoe UI Light" panose="020B0502040204020203" pitchFamily="34" charset="0"/>
            </a:endParaRPr>
          </a:p>
        </p:txBody>
      </p:sp>
    </p:spTree>
    <p:extLst>
      <p:ext uri="{BB962C8B-B14F-4D97-AF65-F5344CB8AC3E}">
        <p14:creationId xmlns:p14="http://schemas.microsoft.com/office/powerpoint/2010/main" val="75897138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latin typeface="Segoe UI Light" panose="020B0502040204020203" pitchFamily="34" charset="0"/>
              </a:rPr>
              <a:t>All your types are belong to us….</a:t>
            </a:r>
            <a:endParaRPr lang="en-GB" dirty="0">
              <a:latin typeface="Segoe UI Light" panose="020B0502040204020203" pitchFamily="34" charset="0"/>
            </a:endParaRPr>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211"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3131" y="5039074"/>
            <a:ext cx="509755" cy="276999"/>
          </a:xfrm>
          <a:prstGeom prst="rect">
            <a:avLst/>
          </a:prstGeom>
          <a:solidFill>
            <a:schemeClr val="tx1"/>
          </a:solidFill>
        </p:spPr>
        <p:txBody>
          <a:bodyPr wrap="none" lIns="0" tIns="0" rIns="0" bIns="0" rtlCol="0">
            <a:spAutoFit/>
          </a:bodyPr>
          <a:lstStyle/>
          <a:p>
            <a:r>
              <a:rPr lang="en-GB" b="1" dirty="0">
                <a:solidFill>
                  <a:prstClr val="white"/>
                </a:solidFill>
                <a:latin typeface="Segoe UI Light" panose="020B0502040204020203" pitchFamily="34" charset="0"/>
                <a:cs typeface="Consolas" pitchFamily="49" charset="0"/>
              </a:rPr>
              <a:t>types</a:t>
            </a:r>
          </a:p>
        </p:txBody>
      </p:sp>
      <p:sp>
        <p:nvSpPr>
          <p:cNvPr id="2" name="Rectangle 1"/>
          <p:cNvSpPr/>
          <p:nvPr/>
        </p:nvSpPr>
        <p:spPr>
          <a:xfrm>
            <a:off x="5259072" y="3244335"/>
            <a:ext cx="1596912" cy="646331"/>
          </a:xfrm>
          <a:prstGeom prst="rect">
            <a:avLst/>
          </a:prstGeom>
        </p:spPr>
        <p:txBody>
          <a:bodyPr wrap="none">
            <a:spAutoFit/>
          </a:bodyPr>
          <a:lstStyle/>
          <a:p>
            <a:r>
              <a:rPr lang="en-GB" dirty="0">
                <a:solidFill>
                  <a:prstClr val="black"/>
                </a:solidFill>
                <a:latin typeface="Segoe UI Light" panose="020B0502040204020203" pitchFamily="34" charset="0"/>
              </a:rPr>
              <a:t>Segoe UI Light</a:t>
            </a:r>
          </a:p>
          <a:p>
            <a:endParaRPr lang="en-GB" dirty="0">
              <a:solidFill>
                <a:prstClr val="black"/>
              </a:solidFill>
              <a:latin typeface="Segoe UI Light" panose="020B0502040204020203" pitchFamily="34" charset="0"/>
            </a:endParaRPr>
          </a:p>
        </p:txBody>
      </p:sp>
    </p:spTree>
    <p:extLst>
      <p:ext uri="{BB962C8B-B14F-4D97-AF65-F5344CB8AC3E}">
        <p14:creationId xmlns:p14="http://schemas.microsoft.com/office/powerpoint/2010/main" val="165894470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Entity Graphs</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52</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13441" y="1430691"/>
            <a:ext cx="8445421" cy="431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3109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Web Data Sources</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53</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1913440" y="1425143"/>
            <a:ext cx="8263245" cy="457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951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54</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1725428" y="1402554"/>
            <a:ext cx="8727649" cy="386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305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Types from Data (e.g. 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55</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2328047" y="1471448"/>
            <a:ext cx="8124905" cy="393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3588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Types from Data (e.g. 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56</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2359577" y="2060035"/>
            <a:ext cx="7928736" cy="1911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492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Types from Data (e.g. 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57</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2233453" y="1818292"/>
            <a:ext cx="8201758" cy="1948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5984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Scalable Data (e.g. Hadoop/Hive)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58</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1730834" y="1434755"/>
            <a:ext cx="8546540" cy="4668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741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Service Protocols (e.g. 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59</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1845322" y="1692322"/>
            <a:ext cx="8440190" cy="398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691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97230301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Service Protocols (e.g. </a:t>
            </a:r>
            <a:r>
              <a:rPr lang="en-GB" dirty="0" err="1" smtClean="0"/>
              <a:t>Odata</a:t>
            </a:r>
            <a:r>
              <a:rPr lang="en-GB" dirty="0" smtClean="0"/>
              <a: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60</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1866992" y="1543912"/>
            <a:ext cx="8461968" cy="396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8631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Data Markets (e.g. 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61</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1866996" y="1540062"/>
            <a:ext cx="8410385" cy="40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6910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Systems Information (e.g. 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62</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866995" y="1417616"/>
            <a:ext cx="8556625" cy="393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7165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JavaScript/</a:t>
            </a:r>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63</a:t>
            </a:fld>
            <a:endParaRPr lang="en-GB">
              <a:solidFill>
                <a:srgbClr val="FF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074" y="1503884"/>
            <a:ext cx="7694992" cy="4315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5591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Matlab</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64</a:t>
            </a:fld>
            <a:endParaRPr lang="en-GB">
              <a:solidFill>
                <a:srgbClr val="FFFFFF"/>
              </a:solidFill>
            </a:endParaRPr>
          </a:p>
        </p:txBody>
      </p:sp>
      <p:pic>
        <p:nvPicPr>
          <p:cNvPr id="409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669" y="2320119"/>
            <a:ext cx="8751935" cy="1031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668" y="3329409"/>
            <a:ext cx="8751935" cy="64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7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65</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1913440" y="1610436"/>
            <a:ext cx="8509493" cy="35347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7752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2492990"/>
          </a:xfrm>
        </p:spPr>
        <p:txBody>
          <a:bodyPr/>
          <a:lstStyle/>
          <a:p>
            <a:r>
              <a:rPr lang="en-GB" sz="3600" dirty="0">
                <a:latin typeface="Segoe UI Light" panose="020B0502040204020203" pitchFamily="34" charset="0"/>
              </a:rPr>
              <a:t>The </a:t>
            </a:r>
            <a:r>
              <a:rPr lang="en-GB" sz="3600" dirty="0" err="1" smtClean="0">
                <a:latin typeface="Segoe UI Light" panose="020B0502040204020203" pitchFamily="34" charset="0"/>
              </a:rPr>
              <a:t>FSharp.Data</a:t>
            </a:r>
            <a:r>
              <a:rPr lang="en-GB" sz="3600" dirty="0" smtClean="0">
                <a:latin typeface="Segoe UI Light" panose="020B0502040204020203" pitchFamily="34" charset="0"/>
              </a:rPr>
              <a:t> </a:t>
            </a:r>
            <a:r>
              <a:rPr lang="en-GB" sz="3600" dirty="0">
                <a:latin typeface="Segoe UI Light" panose="020B0502040204020203" pitchFamily="34" charset="0"/>
              </a:rPr>
              <a:t>Library of Type Providers:</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smtClean="0">
                <a:latin typeface="Segoe UI Light" panose="020B0502040204020203" pitchFamily="34" charset="0"/>
                <a:hlinkClick r:id="rId2"/>
              </a:rPr>
              <a:t>fsharp.github.io/</a:t>
            </a:r>
            <a:r>
              <a:rPr lang="en-GB" sz="3600" dirty="0" err="1" smtClean="0">
                <a:latin typeface="Segoe UI Light" panose="020B0502040204020203" pitchFamily="34" charset="0"/>
                <a:hlinkClick r:id="rId2"/>
              </a:rPr>
              <a:t>FSharp.Data</a:t>
            </a:r>
            <a:r>
              <a:rPr lang="en-GB" sz="3600" dirty="0" smtClean="0">
                <a:latin typeface="Segoe UI Light" panose="020B0502040204020203" pitchFamily="34" charset="0"/>
              </a:rPr>
              <a:t/>
            </a:r>
            <a:br>
              <a:rPr lang="en-GB" sz="3600" dirty="0" smtClean="0">
                <a:latin typeface="Segoe UI Light" panose="020B0502040204020203" pitchFamily="34" charset="0"/>
              </a:rPr>
            </a:br>
            <a:r>
              <a:rPr lang="en-GB" sz="3600" dirty="0" smtClean="0">
                <a:latin typeface="Segoe UI Light" panose="020B0502040204020203" pitchFamily="34" charset="0"/>
              </a:rPr>
              <a:t/>
            </a:r>
            <a:br>
              <a:rPr lang="en-GB" sz="3600" dirty="0" smtClean="0">
                <a:latin typeface="Segoe UI Light" panose="020B0502040204020203" pitchFamily="34" charset="0"/>
              </a:rPr>
            </a:br>
            <a:endParaRPr lang="en-GB" sz="3600" dirty="0">
              <a:latin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09890"/>
          </a:xfrm>
        </p:spPr>
        <p:txBody>
          <a:bodyPr/>
          <a:lstStyle/>
          <a:p>
            <a:pPr algn="ctr"/>
            <a:r>
              <a:rPr lang="en-GB" dirty="0" smtClean="0">
                <a:latin typeface="Segoe UI Light" panose="020B0502040204020203" pitchFamily="34" charset="0"/>
              </a:rPr>
              <a:t>Relaxation Achieved (200%)</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F# Type Providers have been a staggeringly successful feature – their range of useful application is enormous.  They bring data and typed programming into synthesis like no other feature around</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Code</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Data</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45602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t>X</a:t>
              </a:r>
              <a:endParaRPr lang="en-GB" sz="60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t>Y</a:t>
              </a:r>
              <a:endParaRPr lang="en-GB" sz="60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33670101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smtClean="0">
                  <a:latin typeface="Segoe UI Light" panose="020B0502040204020203" pitchFamily="34" charset="0"/>
                </a:rPr>
                <a:t>Pattern Matching</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smtClean="0">
                  <a:latin typeface="Segoe UI Light" panose="020B0502040204020203" pitchFamily="34" charset="0"/>
                </a:rPr>
                <a:t>Abstraction</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20219706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smtClean="0">
                  <a:latin typeface="Segoe UI Light" panose="020B0502040204020203" pitchFamily="34" charset="0"/>
                </a:rPr>
                <a:t>Interop</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00558496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Sync</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err="1" smtClean="0"/>
                <a:t>Async</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50728461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Numbers</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Numbers-with Units</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9957933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GPU</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CPU</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280792607"/>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742289"/>
          </a:xfrm>
        </p:spPr>
        <p:txBody>
          <a:bodyPr/>
          <a:lstStyle/>
          <a:p>
            <a:r>
              <a:rPr lang="en-GB" dirty="0" smtClean="0">
                <a:latin typeface="Segoe UI Light" panose="020B0502040204020203" pitchFamily="34" charset="0"/>
              </a:rPr>
              <a:t>What’s Ahead?</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smtClean="0">
                <a:latin typeface="Segoe UI Light" panose="020B0502040204020203" pitchFamily="34" charset="0"/>
              </a:rPr>
              <a:t>Well, most major areas of tension have been resolved</a:t>
            </a:r>
            <a:r>
              <a:rPr lang="en-GB" sz="3600" dirty="0" smtClean="0">
                <a:latin typeface="Segoe UI Light" panose="020B0502040204020203" pitchFamily="34" charset="0"/>
                <a:sym typeface="Wingdings" panose="05000000000000000000" pitchFamily="2" charset="2"/>
              </a:rPr>
              <a:t/>
            </a:r>
            <a:br>
              <a:rPr lang="en-GB" sz="3600" dirty="0" smtClean="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
            </a:r>
            <a:br>
              <a:rPr lang="en-GB" sz="3600" dirty="0">
                <a:latin typeface="Segoe UI Light" panose="020B0502040204020203" pitchFamily="34" charset="0"/>
                <a:sym typeface="Wingdings" panose="05000000000000000000" pitchFamily="2" charset="2"/>
              </a:rPr>
            </a:br>
            <a:r>
              <a:rPr lang="en-GB" sz="3600" dirty="0" smtClean="0">
                <a:latin typeface="Segoe UI Light" panose="020B0502040204020203" pitchFamily="34" charset="0"/>
                <a:sym typeface="Wingdings" panose="05000000000000000000" pitchFamily="2" charset="2"/>
              </a:rPr>
              <a:t>But there are still some areas that bug me...</a:t>
            </a:r>
            <a:endParaRPr lang="en-GB" sz="3600" dirty="0">
              <a:latin typeface="Segoe UI Light" panose="020B0502040204020203" pitchFamily="34" charset="0"/>
            </a:endParaRPr>
          </a:p>
        </p:txBody>
      </p:sp>
    </p:spTree>
    <p:extLst>
      <p:ext uri="{BB962C8B-B14F-4D97-AF65-F5344CB8AC3E}">
        <p14:creationId xmlns:p14="http://schemas.microsoft.com/office/powerpoint/2010/main" val="93246462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REPL</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Distribution and Scale</a:t>
              </a:r>
              <a:endParaRPr lang="en-GB" sz="5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smtClean="0">
                <a:gradFill>
                  <a:gsLst>
                    <a:gs pos="0">
                      <a:schemeClr val="tx1"/>
                    </a:gs>
                    <a:gs pos="86000">
                      <a:schemeClr val="tx1"/>
                    </a:gs>
                  </a:gsLst>
                  <a:lin ang="5400000" scaled="0"/>
                </a:gradFill>
                <a:latin typeface="Segoe Light" pitchFamily="34" charset="0"/>
              </a:rPr>
              <a:t>?</a:t>
            </a:r>
          </a:p>
        </p:txBody>
      </p:sp>
      <p:sp>
        <p:nvSpPr>
          <p:cNvPr id="11" name="TextBox 10"/>
          <p:cNvSpPr txBox="1"/>
          <p:nvPr/>
        </p:nvSpPr>
        <p:spPr>
          <a:xfrm>
            <a:off x="304801" y="3940936"/>
            <a:ext cx="11608904" cy="1508105"/>
          </a:xfrm>
          <a:prstGeom prst="rect">
            <a:avLst/>
          </a:prstGeom>
          <a:noFill/>
        </p:spPr>
        <p:txBody>
          <a:bodyPr wrap="square" lIns="0" tIns="0" rIns="0" bIns="0" rtlCol="0">
            <a:spAutoFit/>
          </a:bodyPr>
          <a:lstStyle/>
          <a:p>
            <a:pPr algn="ctr"/>
            <a:r>
              <a:rPr lang="en-GB" sz="4400" dirty="0" smtClean="0">
                <a:gradFill>
                  <a:gsLst>
                    <a:gs pos="0">
                      <a:schemeClr val="tx1"/>
                    </a:gs>
                    <a:gs pos="86000">
                      <a:schemeClr val="tx1"/>
                    </a:gs>
                  </a:gsLst>
                  <a:lin ang="5400000" scaled="0"/>
                </a:gradFill>
                <a:latin typeface="Segoe Light" pitchFamily="34" charset="0"/>
                <a:hlinkClick r:id="rId2"/>
              </a:rPr>
              <a:t>github.com/</a:t>
            </a:r>
            <a:r>
              <a:rPr lang="en-GB" sz="4400" dirty="0" err="1" smtClean="0">
                <a:gradFill>
                  <a:gsLst>
                    <a:gs pos="0">
                      <a:schemeClr val="tx1"/>
                    </a:gs>
                    <a:gs pos="86000">
                      <a:schemeClr val="tx1"/>
                    </a:gs>
                  </a:gsLst>
                  <a:lin ang="5400000" scaled="0"/>
                </a:gradFill>
                <a:latin typeface="Segoe Light" pitchFamily="34" charset="0"/>
                <a:hlinkClick r:id="rId2"/>
              </a:rPr>
              <a:t>nessos</a:t>
            </a:r>
            <a:r>
              <a:rPr lang="en-GB" sz="4400" dirty="0" smtClean="0">
                <a:gradFill>
                  <a:gsLst>
                    <a:gs pos="0">
                      <a:schemeClr val="tx1"/>
                    </a:gs>
                    <a:gs pos="86000">
                      <a:schemeClr val="tx1"/>
                    </a:gs>
                  </a:gsLst>
                  <a:lin ang="5400000" scaled="0"/>
                </a:gradFill>
                <a:latin typeface="Segoe Light" pitchFamily="34" charset="0"/>
                <a:hlinkClick r:id="rId2"/>
              </a:rPr>
              <a:t>/Vagrant</a:t>
            </a:r>
            <a:r>
              <a:rPr lang="en-GB" sz="4400" dirty="0" smtClean="0">
                <a:gradFill>
                  <a:gsLst>
                    <a:gs pos="0">
                      <a:schemeClr val="tx1"/>
                    </a:gs>
                    <a:gs pos="86000">
                      <a:schemeClr val="tx1"/>
                    </a:gs>
                  </a:gsLst>
                  <a:lin ang="5400000" scaled="0"/>
                </a:gradFill>
                <a:latin typeface="Segoe Light" pitchFamily="34" charset="0"/>
              </a:rPr>
              <a:t> </a:t>
            </a:r>
          </a:p>
          <a:p>
            <a:pPr algn="ctr"/>
            <a:endParaRPr lang="en-GB" sz="5400" dirty="0" smtClean="0">
              <a:gradFill>
                <a:gsLst>
                  <a:gs pos="0">
                    <a:schemeClr val="tx1"/>
                  </a:gs>
                  <a:gs pos="86000">
                    <a:schemeClr val="tx1"/>
                  </a:gs>
                </a:gsLst>
                <a:lin ang="5400000" scaled="0"/>
              </a:gradFill>
              <a:latin typeface="Segoe Light" pitchFamily="34" charset="0"/>
            </a:endParaRP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8055663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smtClean="0">
                <a:latin typeface="Segoe UI Light" panose="020B0502040204020203" pitchFamily="34" charset="0"/>
                <a:hlinkClick r:id="rId2"/>
              </a:rPr>
              <a:t>http://m-brace.net</a:t>
            </a:r>
            <a:r>
              <a:rPr lang="en-GB" dirty="0" smtClean="0">
                <a:latin typeface="Segoe UI Light" panose="020B0502040204020203" pitchFamily="34" charset="0"/>
              </a:rPr>
              <a:t> </a:t>
            </a:r>
            <a:endParaRPr lang="en-GB" sz="3600" dirty="0">
              <a:latin typeface="Segoe UI Light" panose="020B0502040204020203" pitchFamily="34" charset="0"/>
            </a:endParaRPr>
          </a:p>
        </p:txBody>
      </p:sp>
    </p:spTree>
    <p:extLst>
      <p:ext uri="{BB962C8B-B14F-4D97-AF65-F5344CB8AC3E}">
        <p14:creationId xmlns:p14="http://schemas.microsoft.com/office/powerpoint/2010/main" val="3634790802"/>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160583209"/>
              </p:ext>
            </p:extLst>
          </p:nvPr>
        </p:nvGraphicFramePr>
        <p:xfrm>
          <a:off x="519248" y="1090389"/>
          <a:ext cx="11084604" cy="5291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In Conclusion</a:t>
            </a:r>
            <a:endParaRPr lang="en-GB" dirty="0">
              <a:latin typeface="Segoe UI Light" panose="020B0502040204020203" pitchFamily="34" charset="0"/>
            </a:endParaRPr>
          </a:p>
        </p:txBody>
      </p:sp>
    </p:spTree>
    <p:extLst>
      <p:ext uri="{BB962C8B-B14F-4D97-AF65-F5344CB8AC3E}">
        <p14:creationId xmlns:p14="http://schemas.microsoft.com/office/powerpoint/2010/main" val="67143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smtClean="0">
                <a:solidFill>
                  <a:schemeClr val="bg1"/>
                </a:solidFill>
              </a:rPr>
              <a:t>Questions?</a:t>
            </a:r>
            <a:endParaRPr lang="en-GB" sz="5899" b="1" dirty="0">
              <a:solidFill>
                <a:schemeClr val="bg1"/>
              </a:solidFill>
            </a:endParaRP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27037"/>
          </a:xfrm>
        </p:spPr>
        <p:txBody>
          <a:bodyPr/>
          <a:lstStyle/>
          <a:p>
            <a:r>
              <a:rPr lang="en-GB" sz="4000" dirty="0" smtClean="0">
                <a:latin typeface="Segoe UI Light" panose="020B0502040204020203" pitchFamily="34" charset="0"/>
              </a:rPr>
              <a:t>Then (2003)</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3600" dirty="0">
                <a:gradFill>
                  <a:gsLst>
                    <a:gs pos="0">
                      <a:schemeClr val="tx1"/>
                    </a:gs>
                    <a:gs pos="86000">
                      <a:schemeClr val="tx1"/>
                    </a:gs>
                  </a:gsLst>
                  <a:lin ang="5400000" scaled="0"/>
                </a:gradFill>
                <a:latin typeface="Segoe Light" pitchFamily="34" charset="0"/>
              </a:rPr>
              <a:t>Functional languages were </a:t>
            </a:r>
            <a:r>
              <a:rPr lang="en-GB" sz="3600" b="1" dirty="0" smtClean="0">
                <a:gradFill>
                  <a:gsLst>
                    <a:gs pos="0">
                      <a:schemeClr val="tx1"/>
                    </a:gs>
                    <a:gs pos="86000">
                      <a:schemeClr val="tx1"/>
                    </a:gs>
                  </a:gsLst>
                  <a:lin ang="5400000" scaled="0"/>
                </a:gradFill>
                <a:latin typeface="Segoe Light" pitchFamily="34" charset="0"/>
              </a:rPr>
              <a:t>isolated</a:t>
            </a:r>
            <a:r>
              <a:rPr lang="en-GB" sz="3600" dirty="0">
                <a:gradFill>
                  <a:gsLst>
                    <a:gs pos="0">
                      <a:schemeClr val="tx1"/>
                    </a:gs>
                    <a:gs pos="86000">
                      <a:schemeClr val="tx1"/>
                    </a:gs>
                  </a:gsLst>
                  <a:lin ang="5400000" scaled="0"/>
                </a:gradFill>
                <a:latin typeface="Segoe Light" pitchFamily="34" charset="0"/>
              </a:rPr>
              <a:t>, </a:t>
            </a:r>
            <a:r>
              <a:rPr lang="en-GB" sz="3600" b="1" dirty="0">
                <a:gradFill>
                  <a:gsLst>
                    <a:gs pos="0">
                      <a:schemeClr val="tx1"/>
                    </a:gs>
                    <a:gs pos="86000">
                      <a:schemeClr val="tx1"/>
                    </a:gs>
                  </a:gsLst>
                  <a:lin ang="5400000" scaled="0"/>
                </a:gradFill>
                <a:latin typeface="Segoe Light" pitchFamily="34" charset="0"/>
              </a:rPr>
              <a:t>non-interoperable</a:t>
            </a:r>
            <a:r>
              <a:rPr lang="en-GB" sz="3600" dirty="0">
                <a:gradFill>
                  <a:gsLst>
                    <a:gs pos="0">
                      <a:schemeClr val="tx1"/>
                    </a:gs>
                    <a:gs pos="86000">
                      <a:schemeClr val="tx1"/>
                    </a:gs>
                  </a:gsLst>
                  <a:lin ang="5400000" scaled="0"/>
                </a:gradFill>
                <a:latin typeface="Segoe Light" pitchFamily="34" charset="0"/>
              </a:rPr>
              <a:t>, </a:t>
            </a:r>
            <a:r>
              <a:rPr lang="en-GB" sz="3600" b="1" dirty="0">
                <a:gradFill>
                  <a:gsLst>
                    <a:gs pos="0">
                      <a:schemeClr val="tx1"/>
                    </a:gs>
                    <a:gs pos="86000">
                      <a:schemeClr val="tx1"/>
                    </a:gs>
                  </a:gsLst>
                  <a:lin ang="5400000" scaled="0"/>
                </a:gradFill>
                <a:latin typeface="Segoe Light" pitchFamily="34" charset="0"/>
              </a:rPr>
              <a:t>using their own VMs</a:t>
            </a:r>
            <a:r>
              <a:rPr lang="en-GB" sz="3600" dirty="0">
                <a:gradFill>
                  <a:gsLst>
                    <a:gs pos="0">
                      <a:schemeClr val="tx1"/>
                    </a:gs>
                    <a:gs pos="86000">
                      <a:schemeClr val="tx1"/>
                    </a:gs>
                  </a:gsLst>
                  <a:lin ang="5400000" scaled="0"/>
                </a:gradFill>
                <a:latin typeface="Segoe Light" pitchFamily="34" charset="0"/>
              </a:rPr>
              <a:t>. Interop standards like C-calls, </a:t>
            </a:r>
            <a:r>
              <a:rPr lang="en-GB" sz="3600" dirty="0" smtClean="0">
                <a:gradFill>
                  <a:gsLst>
                    <a:gs pos="0">
                      <a:schemeClr val="tx1"/>
                    </a:gs>
                    <a:gs pos="86000">
                      <a:schemeClr val="tx1"/>
                    </a:gs>
                  </a:gsLst>
                  <a:lin ang="5400000" scaled="0"/>
                </a:gradFill>
                <a:latin typeface="Segoe Light" pitchFamily="34" charset="0"/>
              </a:rPr>
              <a:t>COM, CORBA, XML were a mess </a:t>
            </a:r>
            <a:r>
              <a:rPr lang="en-GB" sz="3600" dirty="0">
                <a:gradFill>
                  <a:gsLst>
                    <a:gs pos="0">
                      <a:schemeClr val="tx1"/>
                    </a:gs>
                    <a:gs pos="86000">
                      <a:schemeClr val="tx1"/>
                    </a:gs>
                  </a:gsLst>
                  <a:lin ang="5400000" scaled="0"/>
                </a:gradFill>
                <a:latin typeface="Segoe Light" pitchFamily="34" charset="0"/>
              </a:rPr>
              <a:t>for language-integration. </a:t>
            </a:r>
            <a:br>
              <a:rPr lang="en-GB" sz="3600" dirty="0">
                <a:gradFill>
                  <a:gsLst>
                    <a:gs pos="0">
                      <a:schemeClr val="tx1"/>
                    </a:gs>
                    <a:gs pos="86000">
                      <a:schemeClr val="tx1"/>
                    </a:gs>
                  </a:gsLst>
                  <a:lin ang="5400000" scaled="0"/>
                </a:gradFill>
                <a:latin typeface="Segoe Light"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377837605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553998"/>
          </a:xfrm>
        </p:spPr>
        <p:txBody>
          <a:bodyPr/>
          <a:lstStyle/>
          <a:p>
            <a:r>
              <a:rPr lang="en-GB" sz="4000" dirty="0" smtClean="0">
                <a:latin typeface="Segoe UI Light" panose="020B0502040204020203" pitchFamily="34" charset="0"/>
              </a:rPr>
              <a:t>And then things changed…</a:t>
            </a:r>
            <a:endParaRPr lang="en-GB" b="1" dirty="0">
              <a:latin typeface="Segoe UI Light" panose="020B0502040204020203" pitchFamily="34" charset="0"/>
            </a:endParaRPr>
          </a:p>
        </p:txBody>
      </p:sp>
    </p:spTree>
    <p:extLst>
      <p:ext uri="{BB962C8B-B14F-4D97-AF65-F5344CB8AC3E}">
        <p14:creationId xmlns:p14="http://schemas.microsoft.com/office/powerpoint/2010/main" val="378766603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26499</TotalTime>
  <Words>1024</Words>
  <Application>Microsoft Office PowerPoint</Application>
  <PresentationFormat>Widescreen</PresentationFormat>
  <Paragraphs>299</Paragraphs>
  <Slides>77</Slides>
  <Notes>1</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77</vt:i4>
      </vt:variant>
    </vt:vector>
  </HeadingPairs>
  <TitlesOfParts>
    <vt:vector size="95" baseType="lpstr">
      <vt:lpstr>Arial</vt:lpstr>
      <vt:lpstr>Courier New</vt:lpstr>
      <vt:lpstr>Lucida Console</vt:lpstr>
      <vt:lpstr>Wingdings</vt:lpstr>
      <vt:lpstr>Candara</vt:lpstr>
      <vt:lpstr>Helvetica</vt:lpstr>
      <vt:lpstr>Segoe Light</vt:lpstr>
      <vt:lpstr>Calibri</vt:lpstr>
      <vt:lpstr>Segoe UI Light</vt:lpstr>
      <vt:lpstr>Segoe UI</vt:lpstr>
      <vt:lpstr>Consolas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PowerPoint Presentation</vt:lpstr>
      <vt:lpstr>A Gentle Stroll Through the Land of Language Design and Delivery</vt:lpstr>
      <vt:lpstr>A starting position….  The great disputes of computer science should be struggled with  They are chances to make a better, simpler, more relaxed world as much as create opposing camps</vt:lpstr>
      <vt:lpstr>Not a new idea…</vt:lpstr>
      <vt:lpstr>You can of course take this too far </vt:lpstr>
      <vt:lpstr>PowerPoint Presentation</vt:lpstr>
      <vt:lpstr>PowerPoint Presentation</vt:lpstr>
      <vt:lpstr>Then (2003)  Functional languages were isolated, non-interoperable, using their own VMs. Interop standards like C-calls, COM, CORBA, XML were a mess for language-integration.  </vt:lpstr>
      <vt:lpstr>And then things changed…</vt:lpstr>
      <vt:lpstr>The F# Approach (also Scala, Swift, …)  Embrace industry-standard runtime layers, and influence them. Keep exosystem at an appropriate distance. Design with end-to-end interop in mind. Compromise where needed.  </vt:lpstr>
      <vt:lpstr>Relaxation Achieved    Today’s FP languages are immensely interoperable while staying true to FP principles.   F# type providers raise interop to a completely new level  Some tensions remain – not all functional techniques are easily implemented on industry standard VMs </vt:lpstr>
      <vt:lpstr>PowerPoint Presentation</vt:lpstr>
      <vt:lpstr>PowerPoint Presentation</vt:lpstr>
      <vt:lpstr>TL;DR – Where we are now</vt:lpstr>
      <vt:lpstr> The F# Language Design Process  fslang.uservoice.com  </vt:lpstr>
      <vt:lpstr>The F# Compiler Service  fsharp.github.io/FSharp.Compiler.Service  </vt:lpstr>
      <vt:lpstr>Relaxation Achieved   Enterprise Quality + Openness +  Community + Tooling +  Ecosystem + Evolution Path =  Goodness </vt:lpstr>
      <vt:lpstr>PowerPoint Presentation</vt:lpstr>
      <vt:lpstr>PowerPoint Presentation</vt:lpstr>
      <vt:lpstr>Then (2003)  In the 1990s functional languages were historically anti-OO  Even today any mention of objects gives some people an “urrgghhh…” reaction.  Modern Compiler Implementation with Standard ML - Chapter 14, Object Oriented Programming  object – to express a dislike or distaste for something (approx. quote)  </vt:lpstr>
      <vt:lpstr>F# - Objects + Functional</vt:lpstr>
      <vt:lpstr>Objects</vt:lpstr>
      <vt:lpstr>The F# approach is to embrace objects, make them fit with the expression-oriented typed functional paradigm  especially for interop and software engineering purposes  but not embrace full “object-orientation” </vt:lpstr>
      <vt:lpstr>PowerPoint Presentation</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Positive Synthesis Achieved   some limitations remain…  and there is one area in particular that’s worth discussing….</vt:lpstr>
      <vt:lpstr>PowerPoint Presentation</vt:lpstr>
      <vt:lpstr>Unnecessary Circularities are Evil</vt:lpstr>
      <vt:lpstr>The C# approach to circularity</vt:lpstr>
      <vt:lpstr>The F# approach to circularity</vt:lpstr>
      <vt:lpstr>Let’s analyse some C# and F# projects</vt:lpstr>
      <vt:lpstr>Let’s analyse some C# and F# projects</vt:lpstr>
      <vt:lpstr>F# code has fewer top-level dependencies </vt:lpstr>
      <vt:lpstr>PowerPoint Presentation</vt:lpstr>
      <vt:lpstr>PowerPoint Presentation</vt:lpstr>
      <vt:lpstr>PowerPoint Presentation</vt:lpstr>
      <vt:lpstr>PowerPoint Presentation</vt:lpstr>
      <vt:lpstr>PowerPoint Presentation</vt:lpstr>
      <vt:lpstr> In theory and in practice, unmoderated intra-component cycles are a disaster  Language mechanisms that enforce acyclicity are good  There are significant unresolved tensions here in the major industrial languages</vt:lpstr>
      <vt:lpstr>PowerPoint Presentation</vt:lpstr>
      <vt:lpstr>PowerPoint Presentation</vt:lpstr>
      <vt:lpstr>We are living through an information revolution</vt:lpstr>
      <vt:lpstr>The Information Revolution</vt:lpstr>
      <vt:lpstr>We need to bring information into the language…  At internet-scale, strongly tooled, strongly typed</vt:lpstr>
      <vt:lpstr>F# Type Providers =   Compile-time meta-programming for scalable, on-demand injection of metadata as types  </vt:lpstr>
      <vt:lpstr> Many Data Sources, One Mechanism</vt:lpstr>
      <vt:lpstr>All your types are belong to us….</vt:lpstr>
      <vt:lpstr>Entity Graphs</vt:lpstr>
      <vt:lpstr>Web Data Sources</vt:lpstr>
      <vt:lpstr>SQL</vt:lpstr>
      <vt:lpstr>Types from Data (e.g. CSV)</vt:lpstr>
      <vt:lpstr>Types from Data (e.g. JSON)</vt:lpstr>
      <vt:lpstr>Types from Data (e.g. XML)</vt:lpstr>
      <vt:lpstr>Scalable Data (e.g. Hadoop/Hive)</vt:lpstr>
      <vt:lpstr>Service Protocols (e.g. WSDL)</vt:lpstr>
      <vt:lpstr>Service Protocols (e.g. Odata)</vt:lpstr>
      <vt:lpstr>Data Markets (e.g. Azure Data Market)</vt:lpstr>
      <vt:lpstr>Systems Information (e.g. WMI)</vt:lpstr>
      <vt:lpstr>JavaScript/TypeScript</vt:lpstr>
      <vt:lpstr>Matlab</vt:lpstr>
      <vt:lpstr>R</vt:lpstr>
      <vt:lpstr>The FSharp.Data Library of Type Providers:  fsharp.github.io/FSharp.Data  </vt:lpstr>
      <vt:lpstr>Relaxation Achieved (200%)  F# Type Providers have been a staggeringly successful feature – their range of useful application is enormous.  They bring data and typed programming into synthesis like no other feature around</vt:lpstr>
      <vt:lpstr>PowerPoint Presentation</vt:lpstr>
      <vt:lpstr>PowerPoint Presentation</vt:lpstr>
      <vt:lpstr>PowerPoint Presentation</vt:lpstr>
      <vt:lpstr>PowerPoint Presentation</vt:lpstr>
      <vt:lpstr>PowerPoint Presentation</vt:lpstr>
      <vt:lpstr>What’s Ahead?  Well, most major areas of tension have been resolved  But there are still some areas that bug me...</vt:lpstr>
      <vt:lpstr>PowerPoint Presentation</vt:lpstr>
      <vt:lpstr>http://m-brace.net </vt:lpstr>
      <vt:lpstr>In Conclusion</vt:lpstr>
      <vt:lpstr>Questions?</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513</cp:revision>
  <cp:lastPrinted>2010-05-11T05:02:34Z</cp:lastPrinted>
  <dcterms:created xsi:type="dcterms:W3CDTF">2010-11-09T11:20:14Z</dcterms:created>
  <dcterms:modified xsi:type="dcterms:W3CDTF">2015-07-09T08:57:37Z</dcterms:modified>
  <cp:category>TechEd Europe 2010</cp:category>
</cp:coreProperties>
</file>